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7" r:id="rId10"/>
    <p:sldId id="276" r:id="rId11"/>
    <p:sldId id="273" r:id="rId12"/>
    <p:sldId id="279" r:id="rId13"/>
    <p:sldId id="270" r:id="rId14"/>
    <p:sldId id="277" r:id="rId15"/>
    <p:sldId id="280" r:id="rId16"/>
    <p:sldId id="265" r:id="rId17"/>
    <p:sldId id="271" r:id="rId18"/>
    <p:sldId id="281" r:id="rId19"/>
    <p:sldId id="266" r:id="rId20"/>
    <p:sldId id="268" r:id="rId21"/>
    <p:sldId id="282" r:id="rId22"/>
    <p:sldId id="272" r:id="rId23"/>
    <p:sldId id="269" r:id="rId24"/>
    <p:sldId id="264" r:id="rId25"/>
    <p:sldId id="283" r:id="rId26"/>
    <p:sldId id="284" r:id="rId27"/>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D01"/>
    <a:srgbClr val="E01200"/>
    <a:srgbClr val="9F9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p:restoredTop sz="72517"/>
  </p:normalViewPr>
  <p:slideViewPr>
    <p:cSldViewPr snapToGrid="0" snapToObjects="1">
      <p:cViewPr varScale="1">
        <p:scale>
          <a:sx n="64" d="100"/>
          <a:sy n="64" d="100"/>
        </p:scale>
        <p:origin x="20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reactivemanifesto.org/glossary#Message-Drive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ww.reactivemanifesto.org/glossary#Non-Blocking" TargetMode="External"/><Relationship Id="rId4" Type="http://schemas.openxmlformats.org/officeDocument/2006/relationships/hyperlink" Target="http://www.reactivemanifesto.org/glossary#Asynchronou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eactivex.io/"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lightbend.com/play-framework" TargetMode="External"/><Relationship Id="rId4" Type="http://schemas.openxmlformats.org/officeDocument/2006/relationships/hyperlink" Target="https://www.reactive-streams.org/"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Pinterest_Engineering/driving-user-growth-with-performance-improvements-cfc50dafadd7"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doubleclickbygoogle.com/articles/mobile-speed-matters/" TargetMode="External"/><Relationship Id="rId5" Type="http://schemas.openxmlformats.org/officeDocument/2006/relationships/hyperlink" Target="https://www.creativebloq.com/features/how-the-bbc-builds-websites-that-scale" TargetMode="External"/><Relationship Id="rId4" Type="http://schemas.openxmlformats.org/officeDocument/2006/relationships/hyperlink" Target="https://www.nccgroup.trust/uk/about-us/resources/cook-real-user-monitoring-case-study/?style=Website+Performance&amp;resources=Case+Stud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website may now handle as much traffic as the </a:t>
            </a:r>
            <a:r>
              <a:rPr lang="en-US" b="1" dirty="0"/>
              <a:t>entire</a:t>
            </a:r>
            <a:r>
              <a:rPr lang="en-US" dirty="0"/>
              <a:t> internet did a decade ago!!</a:t>
            </a:r>
          </a:p>
          <a:p>
            <a:endParaRPr lang="en-US" dirty="0"/>
          </a:p>
          <a:p>
            <a:r>
              <a:rPr lang="en-US" dirty="0"/>
              <a:t>Distribute out different services</a:t>
            </a:r>
          </a:p>
          <a:p>
            <a:r>
              <a:rPr lang="en-US" dirty="0"/>
              <a:t>Easily add features, deploy small part of application</a:t>
            </a:r>
          </a:p>
          <a:p>
            <a:r>
              <a:rPr lang="en-US" dirty="0"/>
              <a:t>Isolate failure</a:t>
            </a:r>
          </a:p>
          <a:p>
            <a:r>
              <a:rPr lang="en-US" dirty="0"/>
              <a:t>New problems --&gt; users have new ever-demanding expectations</a:t>
            </a:r>
          </a:p>
          <a:p>
            <a:r>
              <a:rPr lang="en-US" dirty="0"/>
              <a:t>Doesn't expect an application to fail or have no access</a:t>
            </a:r>
          </a:p>
          <a:p>
            <a:r>
              <a:rPr lang="en-US" dirty="0"/>
              <a:t>Expect responses as soon as they click</a:t>
            </a:r>
          </a:p>
          <a:p>
            <a:r>
              <a:rPr lang="en-US" dirty="0"/>
              <a:t>Shopping cart example</a:t>
            </a:r>
          </a:p>
          <a:p>
            <a:endParaRPr lang="en-US" dirty="0"/>
          </a:p>
          <a:p>
            <a:r>
              <a:rPr lang="en-US" dirty="0"/>
              <a:t>How can we tackle these new demands and expectations user's put on applications?</a:t>
            </a:r>
          </a:p>
          <a:p>
            <a:r>
              <a:rPr lang="en-US" dirty="0"/>
              <a:t>Where do we go in our evolution?</a:t>
            </a:r>
          </a:p>
          <a:p>
            <a:r>
              <a:rPr lang="en-US" dirty="0"/>
              <a:t>Biology background inspiration --&gt; nature inspire our apps</a:t>
            </a:r>
          </a:p>
          <a:p>
            <a:r>
              <a:rPr lang="en-US" dirty="0"/>
              <a:t>Bees = system of individuals, independent but common goal</a:t>
            </a:r>
          </a:p>
        </p:txBody>
      </p:sp>
    </p:spTree>
    <p:extLst>
      <p:ext uri="{BB962C8B-B14F-4D97-AF65-F5344CB8AC3E}">
        <p14:creationId xmlns:p14="http://schemas.microsoft.com/office/powerpoint/2010/main" val="274491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Sphere of knowledge or activity</a:t>
            </a:r>
          </a:p>
          <a:p>
            <a:r>
              <a:rPr lang="en-GB" dirty="0"/>
              <a:t>Subject area on which the application is intended to apply</a:t>
            </a:r>
          </a:p>
          <a:p>
            <a:r>
              <a:rPr lang="en-GB" dirty="0"/>
              <a:t>Development approach as opposed to a physical tool</a:t>
            </a:r>
          </a:p>
          <a:p>
            <a:r>
              <a:rPr lang="en-GB" dirty="0"/>
              <a:t>Aims to ease the creation of complex applications – divides up large systems into bounded contexts</a:t>
            </a:r>
          </a:p>
          <a:p>
            <a:endParaRPr lang="en-GB" dirty="0"/>
          </a:p>
          <a:p>
            <a:r>
              <a:rPr lang="en-GB" dirty="0"/>
              <a:t>A DDD aggregate is a cluster of domain objects that can be treated as a single unit.</a:t>
            </a:r>
          </a:p>
          <a:p>
            <a:r>
              <a:rPr lang="en-GB" dirty="0"/>
              <a:t>An aggregate will have one aggregate root.</a:t>
            </a:r>
          </a:p>
          <a:p>
            <a:r>
              <a:rPr lang="en-GB" dirty="0"/>
              <a:t>DDD = independent areas of a problem as bounded contexts, emphasises a common language to talk </a:t>
            </a:r>
          </a:p>
          <a:p>
            <a:endParaRPr lang="en-GB" dirty="0"/>
          </a:p>
          <a:p>
            <a:r>
              <a:rPr lang="en-GB" dirty="0"/>
              <a:t>Any references from outside the aggregate should only go to the aggregate root. The root can thus ensure the integrity of the aggregate as a whole. How do we achieve efficient communication across these bounded contexts/services?</a:t>
            </a:r>
          </a:p>
          <a:p>
            <a:endParaRPr lang="en-GB" dirty="0"/>
          </a:p>
          <a:p>
            <a:r>
              <a:rPr lang="en-GB" dirty="0"/>
              <a:t>Focus on the core domain and domain logic.</a:t>
            </a:r>
          </a:p>
          <a:p>
            <a:r>
              <a:rPr lang="en-GB" dirty="0"/>
              <a:t>Base complex designs on models of the domain.</a:t>
            </a:r>
          </a:p>
          <a:p>
            <a:r>
              <a:rPr lang="en-GB" dirty="0"/>
              <a:t>Constantly collaborate with domain experts, in order to improve the application model and resolve any emerging domain-related issues.</a:t>
            </a:r>
          </a:p>
          <a:p>
            <a:endParaRPr lang="en-GB" dirty="0"/>
          </a:p>
          <a:p>
            <a:r>
              <a:rPr lang="en-GB" dirty="0"/>
              <a:t>Message-driven</a:t>
            </a:r>
          </a:p>
          <a:p>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US" dirty="0" err="1"/>
              <a:t>Lagom</a:t>
            </a:r>
            <a:r>
              <a:rPr lang="en-US" dirty="0"/>
              <a:t> framework</a:t>
            </a:r>
          </a:p>
          <a:p>
            <a:endParaRPr lang="en-GB" dirty="0"/>
          </a:p>
        </p:txBody>
      </p:sp>
    </p:spTree>
    <p:extLst>
      <p:ext uri="{BB962C8B-B14F-4D97-AF65-F5344CB8AC3E}">
        <p14:creationId xmlns:p14="http://schemas.microsoft.com/office/powerpoint/2010/main" val="128042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Communication </a:t>
            </a:r>
            <a:r>
              <a:rPr lang="en-GB" i="1" dirty="0">
                <a:solidFill>
                  <a:schemeClr val="bg1"/>
                </a:solidFill>
              </a:rPr>
              <a:t>between</a:t>
            </a:r>
            <a:r>
              <a:rPr lang="en-GB" dirty="0">
                <a:solidFill>
                  <a:schemeClr val="bg1"/>
                </a:solidFill>
              </a:rPr>
              <a:t> Microservices needs to be based on Asynchronous </a:t>
            </a:r>
            <a:r>
              <a:rPr lang="en-GB" dirty="0">
                <a:solidFill>
                  <a:schemeClr val="bg1"/>
                </a:solidFill>
                <a:hlinkClick r:id="rId3">
                  <a:extLst>
                    <a:ext uri="{A12FA001-AC4F-418D-AE19-62706E023703}">
                      <ahyp:hlinkClr xmlns:ahyp="http://schemas.microsoft.com/office/drawing/2018/hyperlinkcolor" val="tx"/>
                    </a:ext>
                  </a:extLst>
                </a:hlinkClick>
              </a:rPr>
              <a:t>Message-Passing</a:t>
            </a:r>
            <a:r>
              <a:rPr lang="en-GB" dirty="0">
                <a:solidFill>
                  <a:schemeClr val="bg1"/>
                </a:solidFill>
              </a:rPr>
              <a:t> </a:t>
            </a:r>
          </a:p>
          <a:p>
            <a:r>
              <a:rPr lang="en-GB" dirty="0">
                <a:solidFill>
                  <a:schemeClr val="bg1"/>
                </a:solidFill>
              </a:rPr>
              <a:t>An asynchronous boundary between services is necessary in order to </a:t>
            </a:r>
            <a:r>
              <a:rPr lang="en-GB" b="1" dirty="0">
                <a:solidFill>
                  <a:schemeClr val="bg1"/>
                </a:solidFill>
              </a:rPr>
              <a:t>decouple</a:t>
            </a:r>
            <a:r>
              <a:rPr lang="en-GB" dirty="0">
                <a:solidFill>
                  <a:schemeClr val="bg1"/>
                </a:solidFill>
              </a:rPr>
              <a:t> them, and their communication flow, in </a:t>
            </a:r>
            <a:r>
              <a:rPr lang="en-GB" i="1" dirty="0">
                <a:solidFill>
                  <a:schemeClr val="bg1"/>
                </a:solidFill>
              </a:rPr>
              <a:t>time</a:t>
            </a:r>
            <a:r>
              <a:rPr lang="en-GB" dirty="0">
                <a:solidFill>
                  <a:schemeClr val="bg1"/>
                </a:solidFill>
              </a:rPr>
              <a:t>—allowing concurrency—and in </a:t>
            </a:r>
            <a:r>
              <a:rPr lang="en-GB" i="1" dirty="0">
                <a:solidFill>
                  <a:schemeClr val="bg1"/>
                </a:solidFill>
              </a:rPr>
              <a:t>space</a:t>
            </a:r>
            <a:r>
              <a:rPr lang="en-GB" dirty="0">
                <a:solidFill>
                  <a:schemeClr val="bg1"/>
                </a:solidFill>
              </a:rPr>
              <a:t>—allowing </a:t>
            </a:r>
            <a:r>
              <a:rPr lang="en-GB" b="1" dirty="0">
                <a:solidFill>
                  <a:schemeClr val="bg1"/>
                </a:solidFill>
              </a:rPr>
              <a:t>distribution</a:t>
            </a:r>
            <a:r>
              <a:rPr lang="en-GB" dirty="0">
                <a:solidFill>
                  <a:schemeClr val="bg1"/>
                </a:solidFill>
              </a:rPr>
              <a:t> and </a:t>
            </a:r>
            <a:r>
              <a:rPr lang="en-GB" b="1" dirty="0">
                <a:solidFill>
                  <a:schemeClr val="bg1"/>
                </a:solidFill>
              </a:rPr>
              <a:t>mobility</a:t>
            </a:r>
            <a:r>
              <a:rPr lang="en-GB" dirty="0">
                <a:solidFill>
                  <a:schemeClr val="bg1"/>
                </a:solidFill>
              </a:rPr>
              <a:t>. Without this decoupling it is impossible to reach the level of compartmentalization and containment needed for </a:t>
            </a:r>
            <a:r>
              <a:rPr lang="en-GB" b="1" dirty="0">
                <a:solidFill>
                  <a:schemeClr val="bg1"/>
                </a:solidFill>
              </a:rPr>
              <a:t>isolation</a:t>
            </a:r>
            <a:r>
              <a:rPr lang="en-GB" dirty="0">
                <a:solidFill>
                  <a:schemeClr val="bg1"/>
                </a:solidFill>
              </a:rPr>
              <a:t> and </a:t>
            </a:r>
            <a:r>
              <a:rPr lang="en-GB" b="1" dirty="0">
                <a:solidFill>
                  <a:schemeClr val="bg1"/>
                </a:solidFill>
              </a:rPr>
              <a:t>resilience</a:t>
            </a:r>
            <a:r>
              <a:rPr lang="en-GB" dirty="0">
                <a:solidFill>
                  <a:schemeClr val="bg1"/>
                </a:solidFill>
              </a:rPr>
              <a:t>.</a:t>
            </a:r>
          </a:p>
          <a:p>
            <a:endParaRPr lang="en-GB" dirty="0">
              <a:solidFill>
                <a:schemeClr val="bg1"/>
              </a:solidFill>
            </a:endParaRPr>
          </a:p>
          <a:p>
            <a:r>
              <a:rPr lang="en-GB" i="1" dirty="0">
                <a:solidFill>
                  <a:schemeClr val="bg1"/>
                </a:solidFill>
                <a:hlinkClick r:id="rId4">
                  <a:extLst>
                    <a:ext uri="{A12FA001-AC4F-418D-AE19-62706E023703}">
                      <ahyp:hlinkClr xmlns:ahyp="http://schemas.microsoft.com/office/drawing/2018/hyperlinkcolor" val="tx"/>
                    </a:ext>
                  </a:extLst>
                </a:hlinkClick>
              </a:rPr>
              <a:t>Asynchronous</a:t>
            </a:r>
            <a:r>
              <a:rPr lang="en-GB" dirty="0">
                <a:solidFill>
                  <a:schemeClr val="bg1"/>
                </a:solidFill>
              </a:rPr>
              <a:t> and </a:t>
            </a:r>
            <a:r>
              <a:rPr lang="en-GB" dirty="0">
                <a:solidFill>
                  <a:schemeClr val="bg1"/>
                </a:solidFill>
                <a:hlinkClick r:id="rId5">
                  <a:extLst>
                    <a:ext uri="{A12FA001-AC4F-418D-AE19-62706E023703}">
                      <ahyp:hlinkClr xmlns:ahyp="http://schemas.microsoft.com/office/drawing/2018/hyperlinkcolor" val="tx"/>
                    </a:ext>
                  </a:extLst>
                </a:hlinkClick>
              </a:rPr>
              <a:t>non-blocking</a:t>
            </a:r>
            <a:r>
              <a:rPr lang="en-GB" dirty="0">
                <a:solidFill>
                  <a:schemeClr val="bg1"/>
                </a:solidFill>
              </a:rPr>
              <a:t> execution = more</a:t>
            </a:r>
            <a:r>
              <a:rPr lang="en-GB" b="1" dirty="0">
                <a:solidFill>
                  <a:schemeClr val="bg1"/>
                </a:solidFill>
              </a:rPr>
              <a:t> cost-efficient </a:t>
            </a:r>
            <a:r>
              <a:rPr lang="en-GB" dirty="0">
                <a:solidFill>
                  <a:schemeClr val="bg1"/>
                </a:solidFill>
              </a:rPr>
              <a:t>through more efficient use of resources, minimizes contention (congestion) on shared resources in the system, which is one of the biggest hurdles to </a:t>
            </a:r>
            <a:r>
              <a:rPr lang="en-GB" b="1" dirty="0">
                <a:solidFill>
                  <a:schemeClr val="bg1"/>
                </a:solidFill>
              </a:rPr>
              <a:t>scalability</a:t>
            </a:r>
            <a:r>
              <a:rPr lang="en-GB" dirty="0">
                <a:solidFill>
                  <a:schemeClr val="bg1"/>
                </a:solidFill>
              </a:rPr>
              <a:t>, </a:t>
            </a:r>
            <a:r>
              <a:rPr lang="en-GB" b="1" dirty="0">
                <a:solidFill>
                  <a:schemeClr val="bg1"/>
                </a:solidFill>
              </a:rPr>
              <a:t>low latency</a:t>
            </a:r>
            <a:r>
              <a:rPr lang="en-GB" dirty="0">
                <a:solidFill>
                  <a:schemeClr val="bg1"/>
                </a:solidFill>
              </a:rPr>
              <a:t>, and </a:t>
            </a:r>
            <a:r>
              <a:rPr lang="en-GB" b="1" dirty="0">
                <a:solidFill>
                  <a:schemeClr val="bg1"/>
                </a:solidFill>
              </a:rPr>
              <a:t>high throughput</a:t>
            </a:r>
            <a:r>
              <a:rPr lang="en-GB" dirty="0">
                <a:solidFill>
                  <a:schemeClr val="bg1"/>
                </a:solidFill>
              </a:rPr>
              <a:t>.</a:t>
            </a:r>
          </a:p>
          <a:p>
            <a:endParaRPr lang="en-US" dirty="0"/>
          </a:p>
          <a:p>
            <a:r>
              <a:rPr lang="en-GB" dirty="0"/>
              <a:t>It’s best illustrated with an example… bees queuing = wasted resource, equivalent to threads</a:t>
            </a:r>
          </a:p>
          <a:p>
            <a:pPr marL="0" marR="0" lvl="0" indent="0" defTabSz="457200" eaLnBrk="1" fontAlgn="auto" latinLnBrk="0" hangingPunct="1">
              <a:lnSpc>
                <a:spcPct val="117999"/>
              </a:lnSpc>
              <a:spcBef>
                <a:spcPts val="0"/>
              </a:spcBef>
              <a:spcAft>
                <a:spcPts val="0"/>
              </a:spcAft>
              <a:buClrTx/>
              <a:buSzTx/>
              <a:buFontTx/>
              <a:buNone/>
              <a:tabLst/>
              <a:defRPr/>
            </a:pPr>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a:t>But why is blocking so bad?</a:t>
            </a:r>
          </a:p>
          <a:p>
            <a:r>
              <a:rPr lang="en-GB" dirty="0"/>
              <a:t>The fundamental shift is that we’ve moved from "data at rest" to "data in motion.</a:t>
            </a:r>
          </a:p>
          <a:p>
            <a:r>
              <a:rPr lang="en-GB" dirty="0"/>
              <a:t>Applications today need to react to changes in data in close to real time—when it happens</a:t>
            </a:r>
          </a:p>
          <a:p>
            <a:endParaRPr lang="en-GB" dirty="0"/>
          </a:p>
          <a:p>
            <a:r>
              <a:rPr lang="en-GB" dirty="0"/>
              <a:t>First Wave = data at rest, batch processing, hours of latency, overnight</a:t>
            </a:r>
          </a:p>
          <a:p>
            <a:r>
              <a:rPr lang="en-GB" dirty="0"/>
              <a:t>Second Wave = hybrid architecture, lambda architecture, 2 layers (batch and speed layers), added needless complexity – 2 data pipelines and need to merge them afterwards</a:t>
            </a:r>
          </a:p>
          <a:p>
            <a:r>
              <a:rPr lang="en-GB" dirty="0"/>
              <a:t>Third Wave – fully embrace data in motion, stream processing architecture, event logging/sourcing…..</a:t>
            </a:r>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err="1"/>
              <a:t>Lagom</a:t>
            </a:r>
            <a:r>
              <a:rPr lang="en-US" dirty="0"/>
              <a:t> framework</a:t>
            </a:r>
          </a:p>
          <a:p>
            <a:r>
              <a:rPr lang="en-US" dirty="0"/>
              <a:t>Message-driven / responsiveness</a:t>
            </a:r>
          </a:p>
        </p:txBody>
      </p:sp>
    </p:spTree>
    <p:extLst>
      <p:ext uri="{BB962C8B-B14F-4D97-AF65-F5344CB8AC3E}">
        <p14:creationId xmlns:p14="http://schemas.microsoft.com/office/powerpoint/2010/main" val="238306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ensures that all changes to application state are stored as a </a:t>
            </a:r>
            <a:r>
              <a:rPr lang="en-US" b="1" dirty="0"/>
              <a:t>sequence of events</a:t>
            </a:r>
          </a:p>
          <a:p>
            <a:r>
              <a:rPr lang="en-US" dirty="0"/>
              <a:t>	(e.g. business objects is persisted by storing a sequence of state changing events)</a:t>
            </a:r>
          </a:p>
          <a:p>
            <a:endParaRPr lang="en-US" dirty="0"/>
          </a:p>
          <a:p>
            <a:r>
              <a:rPr lang="en-US" b="1" dirty="0"/>
              <a:t>Command Query Responsibility Segregation </a:t>
            </a:r>
            <a:r>
              <a:rPr lang="en-US" dirty="0"/>
              <a:t>--&gt; disassociate writes (commands) and reads (queries)</a:t>
            </a:r>
          </a:p>
          <a:p>
            <a:endParaRPr lang="en-US" dirty="0"/>
          </a:p>
          <a:p>
            <a:r>
              <a:rPr lang="en-US" dirty="0"/>
              <a:t>Applying event sourcing on top of CQRS means persisting each event on the write part of the application. </a:t>
            </a:r>
          </a:p>
          <a:p>
            <a:r>
              <a:rPr lang="en-US" dirty="0"/>
              <a:t>Read part is derived from the sequence of events.</a:t>
            </a:r>
          </a:p>
          <a:p>
            <a:endParaRPr lang="en-US" dirty="0"/>
          </a:p>
          <a:p>
            <a:r>
              <a:rPr lang="en-US" dirty="0"/>
              <a:t>Bees brains = local databases</a:t>
            </a:r>
          </a:p>
          <a:p>
            <a:r>
              <a:rPr lang="en-US" dirty="0"/>
              <a:t>Dance floor – write to bees brains</a:t>
            </a:r>
          </a:p>
          <a:p>
            <a:r>
              <a:rPr lang="en-US" dirty="0"/>
              <a:t>Bees can query their own brains (read)</a:t>
            </a:r>
          </a:p>
          <a:p>
            <a:r>
              <a:rPr lang="en-US" dirty="0"/>
              <a:t>May not be most up to date but that’s ok</a:t>
            </a:r>
          </a:p>
          <a:p>
            <a:endParaRPr lang="en-US" dirty="0"/>
          </a:p>
          <a:p>
            <a:r>
              <a:rPr lang="en-US" dirty="0"/>
              <a:t>Responsiveness</a:t>
            </a:r>
          </a:p>
          <a:p>
            <a:endParaRPr lang="en-US" dirty="0"/>
          </a:p>
          <a:p>
            <a:r>
              <a:rPr lang="en-US" dirty="0" err="1"/>
              <a:t>Lagom</a:t>
            </a:r>
            <a:r>
              <a:rPr lang="en-US" dirty="0"/>
              <a:t> framework</a:t>
            </a:r>
          </a:p>
        </p:txBody>
      </p:sp>
    </p:spTree>
    <p:extLst>
      <p:ext uri="{BB962C8B-B14F-4D97-AF65-F5344CB8AC3E}">
        <p14:creationId xmlns:p14="http://schemas.microsoft.com/office/powerpoint/2010/main" val="29711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a:t>
            </a:r>
          </a:p>
          <a:p>
            <a:r>
              <a:rPr lang="en-US" dirty="0"/>
              <a:t>Dance floor </a:t>
            </a:r>
            <a:r>
              <a:rPr lang="en-US" dirty="0">
                <a:sym typeface="Wingdings" pitchFamily="2" charset="2"/>
              </a:rPr>
              <a:t> bees assume the food is still available until another bee comes back and says otherwise</a:t>
            </a:r>
          </a:p>
          <a:p>
            <a:r>
              <a:rPr lang="en-US" dirty="0">
                <a:sym typeface="Wingdings" pitchFamily="2" charset="2"/>
              </a:rPr>
              <a:t>More representative of the way the world works</a:t>
            </a:r>
          </a:p>
          <a:p>
            <a:r>
              <a:rPr lang="en-US" dirty="0">
                <a:sym typeface="Wingdings" pitchFamily="2" charset="2"/>
              </a:rPr>
              <a:t>Given enough time, all nodes will become consistent</a:t>
            </a:r>
          </a:p>
          <a:p>
            <a:r>
              <a:rPr lang="en-US" dirty="0"/>
              <a:t>Not perfect </a:t>
            </a:r>
            <a:r>
              <a:rPr lang="en-US" dirty="0">
                <a:sym typeface="Wingdings" pitchFamily="2" charset="2"/>
              </a:rPr>
              <a:t> </a:t>
            </a:r>
            <a:r>
              <a:rPr lang="en-US" dirty="0" err="1">
                <a:sym typeface="Wingdings" pitchFamily="2" charset="2"/>
              </a:rPr>
              <a:t>sharding</a:t>
            </a:r>
            <a:r>
              <a:rPr lang="en-US" dirty="0">
                <a:sym typeface="Wingdings" pitchFamily="2" charset="2"/>
              </a:rPr>
              <a:t> to help improve consistency</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err="1"/>
              <a:t>Lagom</a:t>
            </a:r>
            <a:r>
              <a:rPr lang="en-US" dirty="0"/>
              <a:t> framework</a:t>
            </a:r>
          </a:p>
          <a:p>
            <a:endParaRPr lang="en-US" dirty="0"/>
          </a:p>
          <a:p>
            <a:r>
              <a:rPr lang="en-US" dirty="0"/>
              <a:t>CAP </a:t>
            </a:r>
            <a:r>
              <a:rPr lang="en-US" dirty="0" err="1"/>
              <a:t>Theorum</a:t>
            </a:r>
            <a:endParaRPr lang="en-US" dirty="0"/>
          </a:p>
        </p:txBody>
      </p:sp>
    </p:spTree>
    <p:extLst>
      <p:ext uri="{BB962C8B-B14F-4D97-AF65-F5344CB8AC3E}">
        <p14:creationId xmlns:p14="http://schemas.microsoft.com/office/powerpoint/2010/main" val="367192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of Database partitioning, separates very large databases into smaller, faster, more manageable parts called data shards</a:t>
            </a:r>
          </a:p>
          <a:p>
            <a:r>
              <a:rPr lang="en-US" dirty="0"/>
              <a:t>Shard = small parts of a whole</a:t>
            </a:r>
          </a:p>
          <a:p>
            <a:r>
              <a:rPr lang="en-US" dirty="0"/>
              <a:t>Meant to make v. large databases more manageable</a:t>
            </a:r>
          </a:p>
          <a:p>
            <a:r>
              <a:rPr lang="en-US" dirty="0"/>
              <a:t>Greater parallelism, without collisions</a:t>
            </a:r>
          </a:p>
          <a:p>
            <a:endParaRPr lang="en-US" dirty="0"/>
          </a:p>
          <a:p>
            <a:r>
              <a:rPr lang="en-US" dirty="0"/>
              <a:t>Two bees at the same cell – fill up multiple cells (</a:t>
            </a:r>
            <a:r>
              <a:rPr lang="en-US" dirty="0" err="1"/>
              <a:t>sharding</a:t>
            </a:r>
            <a:r>
              <a:rPr lang="en-US" dirty="0"/>
              <a:t>)</a:t>
            </a:r>
          </a:p>
          <a:p>
            <a:r>
              <a:rPr lang="en-US" dirty="0"/>
              <a:t>Finite space in the hive – </a:t>
            </a:r>
            <a:r>
              <a:rPr lang="en-US" dirty="0" err="1"/>
              <a:t>sharding</a:t>
            </a:r>
            <a:r>
              <a:rPr lang="en-US" dirty="0"/>
              <a:t> out the hive into cells – operate in parallel across cells, </a:t>
            </a:r>
            <a:r>
              <a:rPr lang="en-US" b="1" dirty="0"/>
              <a:t>reducing contention</a:t>
            </a:r>
          </a:p>
          <a:p>
            <a:r>
              <a:rPr lang="en-US" dirty="0"/>
              <a:t>Imagine one huge cell, only one bee can fill up at a time</a:t>
            </a:r>
          </a:p>
          <a:p>
            <a:endParaRPr lang="en-US" dirty="0"/>
          </a:p>
          <a:p>
            <a:r>
              <a:rPr lang="en-US" dirty="0"/>
              <a:t>Resiliency/elasticity</a:t>
            </a:r>
            <a:endParaRPr lang="en-GB" sz="2200" dirty="0">
              <a:effectLst/>
              <a:latin typeface="Helvetica Neue"/>
              <a:ea typeface="Helvetica Neue"/>
              <a:cs typeface="Helvetica Neue"/>
              <a:sym typeface="Helvetica Neue"/>
            </a:endParaRPr>
          </a:p>
          <a:p>
            <a:endParaRPr lang="en-GB"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err="1"/>
              <a:t>Lagom</a:t>
            </a:r>
            <a:r>
              <a:rPr lang="en-US" dirty="0"/>
              <a:t> framework</a:t>
            </a:r>
          </a:p>
          <a:p>
            <a:endParaRPr lang="en-GB" dirty="0">
              <a:effectLst/>
            </a:endParaRPr>
          </a:p>
          <a:p>
            <a:endParaRPr lang="en-US" dirty="0"/>
          </a:p>
        </p:txBody>
      </p:sp>
    </p:spTree>
    <p:extLst>
      <p:ext uri="{BB962C8B-B14F-4D97-AF65-F5344CB8AC3E}">
        <p14:creationId xmlns:p14="http://schemas.microsoft.com/office/powerpoint/2010/main" val="204985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dirty="0"/>
              <a:t>Form of feedback/flow control</a:t>
            </a:r>
          </a:p>
          <a:p>
            <a:pPr marL="0" marR="0" lvl="0" indent="0" defTabSz="457200" eaLnBrk="1" fontAlgn="auto" latinLnBrk="0" hangingPunct="1">
              <a:lnSpc>
                <a:spcPct val="117999"/>
              </a:lnSpc>
              <a:spcBef>
                <a:spcPts val="0"/>
              </a:spcBef>
              <a:spcAft>
                <a:spcPts val="0"/>
              </a:spcAft>
              <a:buClrTx/>
              <a:buSzTx/>
              <a:buFontTx/>
              <a:buNone/>
              <a:tabLst/>
              <a:defRPr/>
            </a:pPr>
            <a:r>
              <a:rPr lang="en-GB" dirty="0"/>
              <a:t>Without feedback, a distributed system can easily become unstable and fail. Any component that cannot support the worst possible case of loading in the system can become a </a:t>
            </a:r>
            <a:r>
              <a:rPr lang="en-GB" b="1" dirty="0"/>
              <a:t>bottleneck</a:t>
            </a:r>
            <a:r>
              <a:rPr lang="en-GB" dirty="0"/>
              <a:t>. BLOCKING</a:t>
            </a:r>
          </a:p>
          <a:p>
            <a:pPr marL="0" marR="0" lvl="0" indent="0" defTabSz="457200" eaLnBrk="1" fontAlgn="auto" latinLnBrk="0" hangingPunct="1">
              <a:lnSpc>
                <a:spcPct val="117999"/>
              </a:lnSpc>
              <a:spcBef>
                <a:spcPts val="0"/>
              </a:spcBef>
              <a:spcAft>
                <a:spcPts val="0"/>
              </a:spcAft>
              <a:buClrTx/>
              <a:buSzTx/>
              <a:buFontTx/>
              <a:buNone/>
              <a:tabLst/>
              <a:defRPr/>
            </a:pPr>
            <a:r>
              <a:rPr lang="en-GB" dirty="0"/>
              <a:t>Without Feedback, other components will continue to increase the load until they are in turn congested, resulting in the ultimate collapse!</a:t>
            </a:r>
          </a:p>
          <a:p>
            <a:pPr marL="0" marR="0" lvl="0" indent="0" defTabSz="457200" eaLnBrk="1" fontAlgn="auto" latinLnBrk="0" hangingPunct="1">
              <a:lnSpc>
                <a:spcPct val="117999"/>
              </a:lnSpc>
              <a:spcBef>
                <a:spcPts val="0"/>
              </a:spcBef>
              <a:spcAft>
                <a:spcPts val="0"/>
              </a:spcAft>
              <a:buClrTx/>
              <a:buSzTx/>
              <a:buFontTx/>
              <a:buNone/>
              <a:tabLst/>
              <a:defRPr/>
            </a:pPr>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a:t>When one component is struggling to keep-up, the system as a whole needs to respond in a sensible way. </a:t>
            </a:r>
          </a:p>
          <a:p>
            <a:pPr marL="0" marR="0" lvl="0" indent="0" defTabSz="457200" eaLnBrk="1" fontAlgn="auto" latinLnBrk="0" hangingPunct="1">
              <a:lnSpc>
                <a:spcPct val="117999"/>
              </a:lnSpc>
              <a:spcBef>
                <a:spcPts val="0"/>
              </a:spcBef>
              <a:spcAft>
                <a:spcPts val="0"/>
              </a:spcAft>
              <a:buClrTx/>
              <a:buSzTx/>
              <a:buFontTx/>
              <a:buNone/>
              <a:tabLst/>
              <a:defRPr/>
            </a:pPr>
            <a:r>
              <a:rPr lang="en-GB" dirty="0"/>
              <a:t>It is unacceptable for the component under stress to fail catastrophically or to drop messages in an uncontrolled fashion. </a:t>
            </a:r>
          </a:p>
          <a:p>
            <a:pPr marL="0" marR="0" lvl="0" indent="0" defTabSz="457200" eaLnBrk="1" fontAlgn="auto" latinLnBrk="0" hangingPunct="1">
              <a:lnSpc>
                <a:spcPct val="117999"/>
              </a:lnSpc>
              <a:spcBef>
                <a:spcPts val="0"/>
              </a:spcBef>
              <a:spcAft>
                <a:spcPts val="0"/>
              </a:spcAft>
              <a:buClrTx/>
              <a:buSzTx/>
              <a:buFontTx/>
              <a:buNone/>
              <a:tabLst/>
              <a:defRPr/>
            </a:pPr>
            <a:r>
              <a:rPr lang="en-GB" dirty="0"/>
              <a:t>Since it can’t cope and it can’t fail it should communicate the fact that it is under stress to upstream components and so get them to reduce the load.</a:t>
            </a:r>
          </a:p>
          <a:p>
            <a:pPr marL="0" marR="0" lvl="0" indent="0" defTabSz="457200" eaLnBrk="1" fontAlgn="auto" latinLnBrk="0" hangingPunct="1">
              <a:lnSpc>
                <a:spcPct val="117999"/>
              </a:lnSpc>
              <a:spcBef>
                <a:spcPts val="0"/>
              </a:spcBef>
              <a:spcAft>
                <a:spcPts val="0"/>
              </a:spcAft>
              <a:buClrTx/>
              <a:buSzTx/>
              <a:buFontTx/>
              <a:buNone/>
              <a:tabLst/>
              <a:defRPr/>
            </a:pPr>
            <a:r>
              <a:rPr lang="en-GB" dirty="0"/>
              <a:t>This back-pressure is an important feedback mechanism that allows systems to gracefully respond to load rather than collapse under it. </a:t>
            </a:r>
          </a:p>
          <a:p>
            <a:pPr marL="0" marR="0" lvl="0" indent="0" defTabSz="457200" eaLnBrk="1" fontAlgn="auto" latinLnBrk="0" hangingPunct="1">
              <a:lnSpc>
                <a:spcPct val="117999"/>
              </a:lnSpc>
              <a:spcBef>
                <a:spcPts val="0"/>
              </a:spcBef>
              <a:spcAft>
                <a:spcPts val="0"/>
              </a:spcAft>
              <a:buClrTx/>
              <a:buSzTx/>
              <a:buFontTx/>
              <a:buNone/>
              <a:tabLst/>
              <a:defRPr/>
            </a:pPr>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a:t>this mechanism helps ensure that the system is </a:t>
            </a:r>
            <a:r>
              <a:rPr lang="en-GB" b="1" dirty="0"/>
              <a:t>resilient</a:t>
            </a:r>
            <a:r>
              <a:rPr lang="en-GB" dirty="0"/>
              <a:t> under load, and will provide information that may allow the system itself to apply other resources to help distribute the load, see Elasticity.</a:t>
            </a:r>
            <a:endParaRPr lang="en-US" dirty="0"/>
          </a:p>
          <a:p>
            <a:endParaRPr lang="en-US" dirty="0"/>
          </a:p>
          <a:p>
            <a:r>
              <a:rPr lang="en-US" dirty="0"/>
              <a:t>Backpressure = built wherever the </a:t>
            </a:r>
            <a:r>
              <a:rPr lang="en-US" b="1" dirty="0"/>
              <a:t>publisher</a:t>
            </a:r>
            <a:r>
              <a:rPr lang="en-US" dirty="0"/>
              <a:t> is faster than the </a:t>
            </a:r>
            <a:r>
              <a:rPr lang="en-US" b="1" dirty="0"/>
              <a:t>subscriber</a:t>
            </a:r>
          </a:p>
          <a:p>
            <a:endParaRPr lang="en-US" dirty="0"/>
          </a:p>
          <a:p>
            <a:r>
              <a:rPr lang="en-US" dirty="0"/>
              <a:t>Honeycomb vs nectar ratio</a:t>
            </a:r>
          </a:p>
          <a:p>
            <a:r>
              <a:rPr lang="en-US" dirty="0"/>
              <a:t>Resiliency / responsiveness</a:t>
            </a:r>
          </a:p>
        </p:txBody>
      </p:sp>
    </p:spTree>
    <p:extLst>
      <p:ext uri="{BB962C8B-B14F-4D97-AF65-F5344CB8AC3E}">
        <p14:creationId xmlns:p14="http://schemas.microsoft.com/office/powerpoint/2010/main" val="2733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ym typeface="Wingdings" pitchFamily="2" charset="2"/>
              </a:rPr>
              <a:t>Builhead</a:t>
            </a:r>
            <a:r>
              <a:rPr lang="en-US" dirty="0">
                <a:sym typeface="Wingdings" pitchFamily="2" charset="2"/>
              </a:rPr>
              <a:t> use in industry to partition a ship into segments, so that sections can be sealed off if the hull is breeched.</a:t>
            </a:r>
          </a:p>
          <a:p>
            <a:r>
              <a:rPr lang="en-US" dirty="0">
                <a:sym typeface="Wingdings" pitchFamily="2" charset="2"/>
              </a:rPr>
              <a:t> --&gt; concept can be applied in software development to segregate resources</a:t>
            </a:r>
          </a:p>
          <a:p>
            <a:endParaRPr lang="en-US" dirty="0">
              <a:sym typeface="Wingdings" pitchFamily="2" charset="2"/>
            </a:endParaRPr>
          </a:p>
          <a:p>
            <a:r>
              <a:rPr lang="en-US" dirty="0">
                <a:sym typeface="Wingdings" pitchFamily="2" charset="2"/>
              </a:rPr>
              <a:t>Protect limited resources from being exhausted.</a:t>
            </a:r>
            <a:endParaRPr lang="en-US" dirty="0"/>
          </a:p>
          <a:p>
            <a:endParaRPr lang="en-US" dirty="0"/>
          </a:p>
          <a:p>
            <a:r>
              <a:rPr lang="en-US" dirty="0"/>
              <a:t>Dancer communicating how many bees should go to food source</a:t>
            </a:r>
          </a:p>
          <a:p>
            <a:endParaRPr lang="en-US" dirty="0"/>
          </a:p>
          <a:p>
            <a:r>
              <a:rPr lang="en-US" dirty="0"/>
              <a:t>Resiliency/responsiveness</a:t>
            </a:r>
          </a:p>
          <a:p>
            <a:endParaRPr lang="en-US" dirty="0"/>
          </a:p>
          <a:p>
            <a:endParaRPr lang="en-US" dirty="0"/>
          </a:p>
          <a:p>
            <a:r>
              <a:rPr lang="en-US" dirty="0" err="1"/>
              <a:t>Akka</a:t>
            </a:r>
            <a:endParaRPr lang="en-US" dirty="0"/>
          </a:p>
        </p:txBody>
      </p:sp>
    </p:spTree>
    <p:extLst>
      <p:ext uri="{BB962C8B-B14F-4D97-AF65-F5344CB8AC3E}">
        <p14:creationId xmlns:p14="http://schemas.microsoft.com/office/powerpoint/2010/main" val="164354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Bees are intelligent actors, software isn’t so we have to program to imitate it</a:t>
            </a:r>
          </a:p>
          <a:p>
            <a:endParaRPr lang="en-US" dirty="0"/>
          </a:p>
          <a:p>
            <a:r>
              <a:rPr lang="en-US" dirty="0"/>
              <a:t>Protect resources and help them recover</a:t>
            </a:r>
          </a:p>
          <a:p>
            <a:r>
              <a:rPr lang="en-US" dirty="0"/>
              <a:t>Circuit breaker opens when a </a:t>
            </a:r>
            <a:r>
              <a:rPr lang="en-US" b="1" dirty="0"/>
              <a:t>particular type of error occurs multiple times </a:t>
            </a:r>
            <a:r>
              <a:rPr lang="en-US" dirty="0"/>
              <a:t>in a short period. </a:t>
            </a:r>
          </a:p>
          <a:p>
            <a:r>
              <a:rPr lang="en-US" dirty="0"/>
              <a:t>An open circuit breaker prevents further requests to be made.</a:t>
            </a:r>
          </a:p>
          <a:p>
            <a:r>
              <a:rPr lang="en-US" dirty="0"/>
              <a:t>They usually close after a certain amount of time, giving enough space for underlying services to recover.</a:t>
            </a:r>
          </a:p>
          <a:p>
            <a:endParaRPr lang="en-US" dirty="0"/>
          </a:p>
          <a:p>
            <a:r>
              <a:rPr lang="en-US" dirty="0"/>
              <a:t>Resiliency</a:t>
            </a:r>
          </a:p>
          <a:p>
            <a:endParaRPr lang="en-US" dirty="0"/>
          </a:p>
          <a:p>
            <a:r>
              <a:rPr lang="en-US" dirty="0" err="1"/>
              <a:t>Akka</a:t>
            </a:r>
            <a:endParaRPr lang="en-US" dirty="0"/>
          </a:p>
        </p:txBody>
      </p:sp>
    </p:spTree>
    <p:extLst>
      <p:ext uri="{BB962C8B-B14F-4D97-AF65-F5344CB8AC3E}">
        <p14:creationId xmlns:p14="http://schemas.microsoft.com/office/powerpoint/2010/main" val="143870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third party libraries</a:t>
            </a:r>
          </a:p>
          <a:p>
            <a:endParaRPr lang="en-GB" dirty="0"/>
          </a:p>
          <a:p>
            <a:r>
              <a:rPr lang="en-GB" dirty="0" err="1"/>
              <a:t>RxJava</a:t>
            </a:r>
            <a:r>
              <a:rPr lang="en-GB" dirty="0"/>
              <a:t> is a Java VM implementation of </a:t>
            </a:r>
            <a:r>
              <a:rPr lang="en-GB" dirty="0">
                <a:hlinkClick r:id="rId3"/>
              </a:rPr>
              <a:t>Reactive Extensions</a:t>
            </a:r>
            <a:r>
              <a:rPr lang="en-GB" dirty="0"/>
              <a:t>: a library for composing asynchronous and event-based programs by using observable sequences.</a:t>
            </a:r>
          </a:p>
          <a:p>
            <a:endParaRPr lang="en-GB" dirty="0"/>
          </a:p>
          <a:p>
            <a:r>
              <a:rPr lang="en-GB" dirty="0" err="1"/>
              <a:t>Microprofile</a:t>
            </a:r>
            <a:r>
              <a:rPr lang="en-GB" dirty="0"/>
              <a:t> </a:t>
            </a:r>
            <a:r>
              <a:rPr lang="en-GB" dirty="0">
                <a:hlinkClick r:id="rId4"/>
              </a:rPr>
              <a:t>Reactive Streams</a:t>
            </a:r>
            <a:r>
              <a:rPr lang="en-GB" dirty="0"/>
              <a:t> is an integration SPI - it allows two different libraries that provide asynchronous streaming to be able to stream data to and from each other.</a:t>
            </a:r>
          </a:p>
          <a:p>
            <a:endParaRPr lang="en-GB" dirty="0"/>
          </a:p>
          <a:p>
            <a:r>
              <a:rPr lang="en-GB" dirty="0">
                <a:hlinkClick r:id="rId5"/>
              </a:rPr>
              <a:t>Play Framework</a:t>
            </a:r>
            <a:r>
              <a:rPr lang="en-GB" dirty="0"/>
              <a:t> is a web development framework that empowers developers to build highly scalable, lightning-fast applications with an ease unparalleled on the JVM. Play is built on top of </a:t>
            </a:r>
            <a:r>
              <a:rPr lang="en-GB" dirty="0" err="1"/>
              <a:t>Akka</a:t>
            </a:r>
            <a:r>
              <a:rPr lang="en-GB" dirty="0"/>
              <a:t> and </a:t>
            </a:r>
            <a:r>
              <a:rPr lang="en-GB" dirty="0" err="1"/>
              <a:t>Akka</a:t>
            </a:r>
            <a:r>
              <a:rPr lang="en-GB" dirty="0"/>
              <a:t> HTTP</a:t>
            </a:r>
          </a:p>
          <a:p>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err="1"/>
              <a:t>Lagom</a:t>
            </a:r>
            <a:r>
              <a:rPr lang="en-GB" dirty="0"/>
              <a:t> is an </a:t>
            </a:r>
            <a:r>
              <a:rPr lang="en-GB" b="1" dirty="0"/>
              <a:t>opinionated microservices framework that builds on top of </a:t>
            </a:r>
            <a:r>
              <a:rPr lang="en-GB" b="1" dirty="0" err="1"/>
              <a:t>Akka</a:t>
            </a:r>
            <a:r>
              <a:rPr lang="en-GB" b="1" dirty="0"/>
              <a:t> and Play</a:t>
            </a:r>
          </a:p>
        </p:txBody>
      </p:sp>
    </p:spTree>
    <p:extLst>
      <p:ext uri="{BB962C8B-B14F-4D97-AF65-F5344CB8AC3E}">
        <p14:creationId xmlns:p14="http://schemas.microsoft.com/office/powerpoint/2010/main" val="110189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off bits of system to deal with load of customers trying to buy new phones – reactive solved this</a:t>
            </a:r>
          </a:p>
          <a:p>
            <a:r>
              <a:rPr lang="en-US" dirty="0"/>
              <a:t>Google: “faster page loads, the more successful it will be”, people don’t want to wait</a:t>
            </a:r>
          </a:p>
          <a:p>
            <a:endParaRPr lang="en-US" dirty="0"/>
          </a:p>
          <a:p>
            <a:r>
              <a:rPr lang="en-GB" u="none" dirty="0">
                <a:solidFill>
                  <a:schemeClr val="bg1"/>
                </a:solidFill>
              </a:rPr>
              <a:t>Performance plays a major role in the success of any online venture. Case studies that show how high-performing sites engage and retain users better than low-performing ones:</a:t>
            </a:r>
          </a:p>
          <a:p>
            <a:r>
              <a:rPr lang="en-GB" u="none" dirty="0">
                <a:solidFill>
                  <a:schemeClr val="bg1"/>
                </a:solidFill>
                <a:hlinkClick r:id="rId3">
                  <a:extLst>
                    <a:ext uri="{A12FA001-AC4F-418D-AE19-62706E023703}">
                      <ahyp:hlinkClr xmlns:ahyp="http://schemas.microsoft.com/office/drawing/2018/hyperlinkcolor" val="tx"/>
                    </a:ext>
                  </a:extLst>
                </a:hlinkClick>
              </a:rPr>
              <a:t>Pinterest increased search engine traffic and sign-ups by 15%</a:t>
            </a:r>
            <a:r>
              <a:rPr lang="en-GB" u="none" dirty="0">
                <a:solidFill>
                  <a:schemeClr val="bg1"/>
                </a:solidFill>
              </a:rPr>
              <a:t> when they reduced perceived wait times by 40%.</a:t>
            </a:r>
          </a:p>
          <a:p>
            <a:r>
              <a:rPr lang="en-GB" u="none" dirty="0">
                <a:solidFill>
                  <a:schemeClr val="bg1"/>
                </a:solidFill>
                <a:hlinkClick r:id="rId4">
                  <a:extLst>
                    <a:ext uri="{A12FA001-AC4F-418D-AE19-62706E023703}">
                      <ahyp:hlinkClr xmlns:ahyp="http://schemas.microsoft.com/office/drawing/2018/hyperlinkcolor" val="tx"/>
                    </a:ext>
                  </a:extLst>
                </a:hlinkClick>
              </a:rPr>
              <a:t>COOK increased conversions by 7%, decreased bounce rates by 7%, and increased pages per session by 10%</a:t>
            </a:r>
            <a:r>
              <a:rPr lang="en-GB" u="none" dirty="0">
                <a:solidFill>
                  <a:schemeClr val="bg1"/>
                </a:solidFill>
              </a:rPr>
              <a:t> when they reduced average page load time by 850 milliseconds (14.2 secs).</a:t>
            </a:r>
          </a:p>
          <a:p>
            <a:endParaRPr lang="en-GB" u="none" dirty="0">
              <a:solidFill>
                <a:schemeClr val="bg1"/>
              </a:solidFill>
            </a:endParaRPr>
          </a:p>
          <a:p>
            <a:r>
              <a:rPr lang="en-GB" u="none" dirty="0">
                <a:solidFill>
                  <a:schemeClr val="bg1"/>
                </a:solidFill>
              </a:rPr>
              <a:t>Here are a couple case studies where low performance had a negative impact on business goals:</a:t>
            </a:r>
          </a:p>
          <a:p>
            <a:r>
              <a:rPr lang="en-GB" u="none" dirty="0">
                <a:solidFill>
                  <a:schemeClr val="bg1"/>
                </a:solidFill>
                <a:hlinkClick r:id="rId5">
                  <a:extLst>
                    <a:ext uri="{A12FA001-AC4F-418D-AE19-62706E023703}">
                      <ahyp:hlinkClr xmlns:ahyp="http://schemas.microsoft.com/office/drawing/2018/hyperlinkcolor" val="tx"/>
                    </a:ext>
                  </a:extLst>
                </a:hlinkClick>
              </a:rPr>
              <a:t>The BBC found they lost an additional 10% of users</a:t>
            </a:r>
            <a:r>
              <a:rPr lang="en-GB" u="none" dirty="0">
                <a:solidFill>
                  <a:schemeClr val="bg1"/>
                </a:solidFill>
              </a:rPr>
              <a:t> for every additional second their site took to load.</a:t>
            </a:r>
          </a:p>
          <a:p>
            <a:r>
              <a:rPr lang="en-GB" u="none" dirty="0">
                <a:solidFill>
                  <a:schemeClr val="bg1"/>
                </a:solidFill>
                <a:hlinkClick r:id="rId6">
                  <a:extLst>
                    <a:ext uri="{A12FA001-AC4F-418D-AE19-62706E023703}">
                      <ahyp:hlinkClr xmlns:ahyp="http://schemas.microsoft.com/office/drawing/2018/hyperlinkcolor" val="tx"/>
                    </a:ext>
                  </a:extLst>
                </a:hlinkClick>
              </a:rPr>
              <a:t>DoubleClick by Google found 53% of mobile site visits were abandoned</a:t>
            </a:r>
            <a:r>
              <a:rPr lang="en-GB" u="none" dirty="0">
                <a:solidFill>
                  <a:schemeClr val="bg1"/>
                </a:solidFill>
              </a:rPr>
              <a:t> if a page took longer than 3 seconds to load.</a:t>
            </a:r>
          </a:p>
          <a:p>
            <a:endParaRPr lang="en-US" dirty="0"/>
          </a:p>
        </p:txBody>
      </p:sp>
    </p:spTree>
    <p:extLst>
      <p:ext uri="{BB962C8B-B14F-4D97-AF65-F5344CB8AC3E}">
        <p14:creationId xmlns:p14="http://schemas.microsoft.com/office/powerpoint/2010/main" val="275207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100 million-year-old fossil was found in a mine in the </a:t>
            </a:r>
            <a:r>
              <a:rPr lang="en-GB" dirty="0" err="1"/>
              <a:t>Hukawng</a:t>
            </a:r>
            <a:r>
              <a:rPr lang="en-GB" dirty="0"/>
              <a:t> Valley of Myanmar (Burma) and preserved in amber.</a:t>
            </a:r>
          </a:p>
          <a:p>
            <a:endParaRPr kumimoji="0" lang="en-GB"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r>
              <a:rPr lang="en-GB" dirty="0"/>
              <a:t>Discovered in 2006</a:t>
            </a:r>
          </a:p>
        </p:txBody>
      </p:sp>
    </p:spTree>
    <p:extLst>
      <p:ext uri="{BB962C8B-B14F-4D97-AF65-F5344CB8AC3E}">
        <p14:creationId xmlns:p14="http://schemas.microsoft.com/office/powerpoint/2010/main" val="1261484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Lagom</a:t>
            </a:r>
            <a:r>
              <a:rPr lang="en-US" dirty="0"/>
              <a:t> and Play</a:t>
            </a:r>
          </a:p>
        </p:txBody>
      </p:sp>
    </p:spTree>
    <p:extLst>
      <p:ext uri="{BB962C8B-B14F-4D97-AF65-F5344CB8AC3E}">
        <p14:creationId xmlns:p14="http://schemas.microsoft.com/office/powerpoint/2010/main" val="1995609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79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43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GB" b="1" dirty="0"/>
          </a:p>
          <a:p>
            <a:endParaRPr lang="en-US" dirty="0"/>
          </a:p>
        </p:txBody>
      </p:sp>
    </p:spTree>
    <p:extLst>
      <p:ext uri="{BB962C8B-B14F-4D97-AF65-F5344CB8AC3E}">
        <p14:creationId xmlns:p14="http://schemas.microsoft.com/office/powerpoint/2010/main" val="280730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327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rPr b="1"/>
              <a:t>Independant</a:t>
            </a:r>
            <a:r>
              <a:t> </a:t>
            </a:r>
            <a:r>
              <a:rPr b="1"/>
              <a:t>Observers</a:t>
            </a:r>
          </a:p>
          <a:p>
            <a:r>
              <a:t>Act as soon as possible - quick to respond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381000" y="685800"/>
            <a:ext cx="6096000" cy="3429000"/>
          </a:xfrm>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rPr dirty="0"/>
              <a:t>Colony </a:t>
            </a:r>
            <a:r>
              <a:rPr b="1" dirty="0"/>
              <a:t>Independently</a:t>
            </a:r>
            <a:r>
              <a:rPr dirty="0"/>
              <a:t> continues</a:t>
            </a:r>
          </a:p>
          <a:p>
            <a:r>
              <a:rPr dirty="0"/>
              <a:t>Impact of Queen being lost is </a:t>
            </a:r>
            <a:r>
              <a:rPr b="1" dirty="0"/>
              <a:t>managed</a:t>
            </a:r>
          </a:p>
          <a:p>
            <a:r>
              <a:rPr dirty="0"/>
              <a:t>Has the potential to be catastrophic but </a:t>
            </a:r>
            <a:r>
              <a:rPr b="1" dirty="0"/>
              <a:t>isn’t</a:t>
            </a:r>
            <a:r>
              <a:rPr dirty="0"/>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Guards recruit more bees to defend hive</a:t>
            </a:r>
          </a:p>
          <a:p>
            <a:r>
              <a:t>Limited number of bees - so switch roles to make up numbers and go back to original role after</a:t>
            </a:r>
          </a:p>
          <a:p>
            <a:r>
              <a:rPr b="1"/>
              <a:t>Dynamically</a:t>
            </a:r>
            <a:r>
              <a:t> increase number of guards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Creation of the Reactive Manifesto in 2013, by Jonas </a:t>
            </a:r>
            <a:r>
              <a:rPr lang="en-GB" dirty="0" err="1"/>
              <a:t>Bonér</a:t>
            </a:r>
            <a:endParaRPr lang="en-GB" dirty="0"/>
          </a:p>
          <a:p>
            <a:r>
              <a:rPr lang="en-GB" dirty="0"/>
              <a:t>to collaborate and solidify what the core principles were for building reactive applications and systems</a:t>
            </a:r>
          </a:p>
          <a:p>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a:t>REACT to users (Responsive)- user click a button</a:t>
            </a:r>
          </a:p>
          <a:p>
            <a:r>
              <a:rPr lang="en-GB" dirty="0"/>
              <a:t>REACT to load (Elastic) - black </a:t>
            </a:r>
            <a:r>
              <a:rPr lang="en-GB" dirty="0" err="1"/>
              <a:t>friday</a:t>
            </a:r>
            <a:r>
              <a:rPr lang="en-GB" dirty="0"/>
              <a:t> and login/book table</a:t>
            </a:r>
          </a:p>
          <a:p>
            <a:r>
              <a:rPr lang="en-GB" dirty="0"/>
              <a:t>REACT to failure (Resilient) - monitor, replace service</a:t>
            </a:r>
          </a:p>
          <a:p>
            <a:pPr marL="0" marR="0" lvl="0" indent="0" defTabSz="457200" eaLnBrk="1" fontAlgn="auto" latinLnBrk="0" hangingPunct="1">
              <a:lnSpc>
                <a:spcPct val="117999"/>
              </a:lnSpc>
              <a:spcBef>
                <a:spcPts val="0"/>
              </a:spcBef>
              <a:spcAft>
                <a:spcPts val="0"/>
              </a:spcAft>
              <a:buClrTx/>
              <a:buSzTx/>
              <a:buFontTx/>
              <a:buNone/>
              <a:tabLst/>
              <a:defRPr/>
            </a:pPr>
            <a:r>
              <a:rPr lang="en-GB" dirty="0"/>
              <a:t>REACT to events (event-driven) - achieve other 3 principles</a:t>
            </a:r>
          </a:p>
          <a:p>
            <a:endParaRPr lang="en-GB" dirty="0"/>
          </a:p>
          <a:p>
            <a:r>
              <a:rPr lang="en-GB" dirty="0"/>
              <a:t>how do we achieve this? same way bees do</a:t>
            </a:r>
          </a:p>
          <a:p>
            <a:r>
              <a:rPr lang="en-GB" dirty="0" err="1"/>
              <a:t>async</a:t>
            </a:r>
            <a:r>
              <a:rPr lang="en-GB" dirty="0"/>
              <a:t> </a:t>
            </a:r>
            <a:r>
              <a:rPr lang="en-GB" dirty="0" err="1"/>
              <a:t>comm</a:t>
            </a:r>
            <a:r>
              <a:rPr lang="en-GB" dirty="0"/>
              <a:t> - dancer bee, guard bee recruiting</a:t>
            </a:r>
          </a:p>
          <a:p>
            <a:endParaRPr lang="en-GB" dirty="0"/>
          </a:p>
          <a:p>
            <a:r>
              <a:rPr lang="en-GB" dirty="0"/>
              <a:t>Let’s say that our system should:</a:t>
            </a:r>
          </a:p>
          <a:p>
            <a:r>
              <a:rPr lang="en-GB" dirty="0"/>
              <a:t>   . Be responsive to interactions with its users</a:t>
            </a:r>
          </a:p>
          <a:p>
            <a:r>
              <a:rPr lang="en-GB" dirty="0"/>
              <a:t>   . Handle failure and remain available during outages</a:t>
            </a:r>
          </a:p>
          <a:p>
            <a:r>
              <a:rPr lang="en-GB" dirty="0"/>
              <a:t>   . Strive under varying load conditions</a:t>
            </a:r>
          </a:p>
          <a:p>
            <a:r>
              <a:rPr lang="en-GB" dirty="0"/>
              <a:t>   . Be able to send, receive, and route messages in varying network conditions</a:t>
            </a:r>
          </a:p>
          <a:p>
            <a:r>
              <a:rPr lang="en-GB" dirty="0"/>
              <a:t>These answers actually convey the core reactive traits as defined in the manifesto.</a:t>
            </a:r>
          </a:p>
          <a:p>
            <a:r>
              <a:rPr lang="en-GB" dirty="0"/>
              <a:t>It is important to realize that reactive traits not only set you up for success right now, but also play very well with where the industry is headed, toward location-transparent, ops-less distributed services.</a:t>
            </a:r>
            <a:endParaRPr lang="en-US" dirty="0"/>
          </a:p>
        </p:txBody>
      </p:sp>
    </p:spTree>
    <p:extLst>
      <p:ext uri="{BB962C8B-B14F-4D97-AF65-F5344CB8AC3E}">
        <p14:creationId xmlns:p14="http://schemas.microsoft.com/office/powerpoint/2010/main" val="343282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bees = sophisticated system, appear simplistic, actually complicated</a:t>
            </a:r>
          </a:p>
          <a:p>
            <a:r>
              <a:rPr lang="en-US" dirty="0"/>
              <a:t>efficient society of independent individuals acting as a whole </a:t>
            </a:r>
          </a:p>
          <a:p>
            <a:endParaRPr lang="en-US" dirty="0"/>
          </a:p>
          <a:p>
            <a:r>
              <a:rPr lang="en-US" dirty="0"/>
              <a:t>We want to mimic what bees have achieved - tall ask, bees have had millennia, but by implementing reactive architecture we can start to achieve this</a:t>
            </a:r>
          </a:p>
        </p:txBody>
      </p:sp>
    </p:spTree>
    <p:extLst>
      <p:ext uri="{BB962C8B-B14F-4D97-AF65-F5344CB8AC3E}">
        <p14:creationId xmlns:p14="http://schemas.microsoft.com/office/powerpoint/2010/main" val="570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sz="2200" dirty="0">
                <a:effectLst/>
                <a:latin typeface="Helvetica Neue"/>
                <a:ea typeface="Helvetica Neue"/>
                <a:cs typeface="Helvetica Neue"/>
                <a:sym typeface="Helvetica Neue"/>
              </a:rPr>
              <a:t>If it’s our goal to build responsive applications in an event-driven world, we need to be making sure we are getting the most out of the hardware on which we’re running. We do this through </a:t>
            </a:r>
            <a:r>
              <a:rPr lang="en-GB" sz="2200" b="1" dirty="0">
                <a:effectLst/>
                <a:latin typeface="Helvetica Neue"/>
                <a:ea typeface="Helvetica Neue"/>
                <a:cs typeface="Helvetica Neue"/>
                <a:sym typeface="Helvetica Neue"/>
              </a:rPr>
              <a:t>concurrency </a:t>
            </a:r>
            <a:r>
              <a:rPr lang="en-GB" sz="2200" dirty="0">
                <a:effectLst/>
                <a:latin typeface="Helvetica Neue"/>
                <a:ea typeface="Helvetica Neue"/>
                <a:cs typeface="Helvetica Neue"/>
                <a:sym typeface="Helvetica Neue"/>
              </a:rPr>
              <a:t>and </a:t>
            </a:r>
            <a:r>
              <a:rPr lang="en-GB" sz="2200" b="1" dirty="0">
                <a:effectLst/>
                <a:latin typeface="Helvetica Neue"/>
                <a:ea typeface="Helvetica Neue"/>
                <a:cs typeface="Helvetica Neue"/>
                <a:sym typeface="Helvetica Neue"/>
              </a:rPr>
              <a:t>parallelism</a:t>
            </a:r>
            <a:r>
              <a:rPr lang="en-GB"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r>
              <a:rPr lang="en-GB" sz="2200" dirty="0">
                <a:effectLst/>
                <a:latin typeface="Helvetica Neue"/>
                <a:ea typeface="Helvetica Neue"/>
                <a:cs typeface="Helvetica Neue"/>
                <a:sym typeface="Helvetica Neue"/>
              </a:rPr>
              <a:t>Reactive programming is one tool which aims to try and tackle this.</a:t>
            </a:r>
            <a:endParaRPr lang="en-GB" dirty="0"/>
          </a:p>
          <a:p>
            <a:endParaRPr lang="en-US" b="1" dirty="0"/>
          </a:p>
          <a:p>
            <a:r>
              <a:rPr lang="en-US" b="1" dirty="0"/>
              <a:t>Reactive programming </a:t>
            </a:r>
            <a:r>
              <a:rPr lang="en-US" dirty="0"/>
              <a:t>is a great technique for managing internal logic and dataflow transformation, locally within the components, as a way of optimizing code clarity, performance and resource efficiency.</a:t>
            </a:r>
          </a:p>
          <a:p>
            <a:r>
              <a:rPr lang="en-US" b="1" dirty="0"/>
              <a:t>Reactive systems </a:t>
            </a:r>
            <a:r>
              <a:rPr lang="en-US" dirty="0"/>
              <a:t>puts the emphasis on distributed communication and gives us tools to tackle resilience and elasticity in distributed systems.</a:t>
            </a:r>
          </a:p>
          <a:p>
            <a:endParaRPr lang="en-US" dirty="0"/>
          </a:p>
          <a:p>
            <a:r>
              <a:rPr lang="en-GB" sz="2200" dirty="0">
                <a:effectLst/>
                <a:latin typeface="Helvetica Neue"/>
                <a:ea typeface="Helvetica Neue"/>
                <a:cs typeface="Helvetica Neue"/>
                <a:sym typeface="Helvetica Neue"/>
              </a:rPr>
              <a:t>Reactive programming is a paradigm in which declarative code is used in order to construct asynchronous processing pipelines. </a:t>
            </a:r>
          </a:p>
          <a:p>
            <a:endParaRPr lang="en-GB" sz="2200" dirty="0">
              <a:effectLst/>
              <a:latin typeface="Helvetica Neue"/>
              <a:ea typeface="Helvetica Neue"/>
              <a:cs typeface="Helvetica Neue"/>
              <a:sym typeface="Helvetica Neue"/>
            </a:endParaRPr>
          </a:p>
          <a:p>
            <a:r>
              <a:rPr lang="en-GB" sz="2200" dirty="0">
                <a:effectLst/>
                <a:latin typeface="Helvetica Neue"/>
                <a:ea typeface="Helvetica Neue"/>
                <a:cs typeface="Helvetica Neue"/>
                <a:sym typeface="Helvetica Neue"/>
              </a:rPr>
              <a:t>Translated, this is essentially the same process our minds perform when we try to multitask. Rather than true parallel tasking, we actually switch tasks and split those tasks efficiently during their duration. This method of switching tasks enables us to efficiently use our time instead of having to wait for the previous task to complete. This is exactly what reactive programming was created to enable and is an event-based model in which data is pushed to a consumer, as it becomes available turning it into an asynchronous sequences of events. </a:t>
            </a:r>
          </a:p>
          <a:p>
            <a:endParaRPr lang="en-GB"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GB" sz="2200" dirty="0">
                <a:effectLst/>
                <a:latin typeface="Helvetica Neue"/>
                <a:ea typeface="Helvetica Neue"/>
                <a:cs typeface="Helvetica Neue"/>
                <a:sym typeface="Helvetica Neue"/>
              </a:rPr>
              <a:t>Reactive programming is a very useful implementation technique for managing internal logic and dataflow transformation, locally within components. However, once there are multiple nodes, there is a need to start thinking hard about things like data </a:t>
            </a:r>
            <a:r>
              <a:rPr lang="en-GB" sz="2200" dirty="0" err="1">
                <a:effectLst/>
                <a:latin typeface="Helvetica Neue"/>
                <a:ea typeface="Helvetica Neue"/>
                <a:cs typeface="Helvetica Neue"/>
                <a:sym typeface="Helvetica Neue"/>
              </a:rPr>
              <a:t>consitency</a:t>
            </a:r>
            <a:r>
              <a:rPr lang="en-GB" sz="2200" dirty="0">
                <a:effectLst/>
                <a:latin typeface="Helvetica Neue"/>
                <a:ea typeface="Helvetica Neue"/>
                <a:cs typeface="Helvetica Neue"/>
                <a:sym typeface="Helvetica Neue"/>
              </a:rPr>
              <a:t>, cross-node communication, orchestration, failure management, separation of concerns and responsibilities, etc, i.e. there is a need to think about system architecture. Reactive programming cannot address these issues or address the need for resilience and elasticity within a system. So, instead, to maximize the value of reactive programming, it’s recommended to use it as a tool to build a reactive system. </a:t>
            </a:r>
            <a:endParaRPr lang="en-GB" dirty="0"/>
          </a:p>
          <a:p>
            <a:endParaRPr lang="en-GB" dirty="0"/>
          </a:p>
          <a:p>
            <a:endParaRPr lang="en-GB" dirty="0"/>
          </a:p>
          <a:p>
            <a:endParaRPr lang="en-US" dirty="0"/>
          </a:p>
        </p:txBody>
      </p:sp>
    </p:spTree>
    <p:extLst>
      <p:ext uri="{BB962C8B-B14F-4D97-AF65-F5344CB8AC3E}">
        <p14:creationId xmlns:p14="http://schemas.microsoft.com/office/powerpoint/2010/main" val="318665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Architectural tools – enable reactive </a:t>
            </a:r>
            <a:r>
              <a:rPr lang="en-US" dirty="0" err="1"/>
              <a:t>behaviours</a:t>
            </a:r>
            <a:endParaRPr lang="en-US" dirty="0"/>
          </a:p>
        </p:txBody>
      </p:sp>
    </p:spTree>
    <p:extLst>
      <p:ext uri="{BB962C8B-B14F-4D97-AF65-F5344CB8AC3E}">
        <p14:creationId xmlns:p14="http://schemas.microsoft.com/office/powerpoint/2010/main" val="2286625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93385" y="1638300"/>
            <a:ext cx="13953493"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693385" y="5041900"/>
            <a:ext cx="13953493" cy="1130300"/>
          </a:xfrm>
          <a:prstGeom prst="rect">
            <a:avLst/>
          </a:prstGeom>
        </p:spPr>
        <p:txBody>
          <a:bodyPr anchor="t"/>
          <a:lstStyle>
            <a:lvl1pPr marL="0" indent="0" algn="ctr">
              <a:spcBef>
                <a:spcPts val="0"/>
              </a:spcBef>
              <a:buSzTx/>
              <a:buNone/>
              <a:defRPr sz="3701"/>
            </a:lvl1pPr>
            <a:lvl2pPr marL="0" indent="0" algn="ctr">
              <a:spcBef>
                <a:spcPts val="0"/>
              </a:spcBef>
              <a:buSzTx/>
              <a:buNone/>
              <a:defRPr sz="3701"/>
            </a:lvl2pPr>
            <a:lvl3pPr marL="0" indent="0" algn="ctr">
              <a:spcBef>
                <a:spcPts val="0"/>
              </a:spcBef>
              <a:buSzTx/>
              <a:buNone/>
              <a:defRPr sz="3701"/>
            </a:lvl3pPr>
            <a:lvl4pPr marL="0" indent="0" algn="ctr">
              <a:spcBef>
                <a:spcPts val="0"/>
              </a:spcBef>
              <a:buSzTx/>
              <a:buNone/>
              <a:defRPr sz="3701"/>
            </a:lvl4pPr>
            <a:lvl5pPr marL="0" indent="0" algn="ctr">
              <a:spcBef>
                <a:spcPts val="0"/>
              </a:spcBef>
              <a:buSzTx/>
              <a:buNone/>
              <a:defRPr sz="37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693385" y="4259032"/>
            <a:ext cx="13953493" cy="625941"/>
          </a:xfrm>
          <a:prstGeom prst="rect">
            <a:avLst/>
          </a:prstGeom>
        </p:spPr>
        <p:txBody>
          <a:bodyPr>
            <a:spAutoFit/>
          </a:bodyPr>
          <a:lstStyle>
            <a:lvl1pPr marL="0" indent="0" algn="ctr">
              <a:spcBef>
                <a:spcPts val="0"/>
              </a:spcBef>
              <a:buSzTx/>
              <a:buNone/>
              <a:defRPr sz="340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7340263"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167533" y="673100"/>
            <a:ext cx="13005197"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693385" y="6718300"/>
            <a:ext cx="13953493"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693385" y="8153400"/>
            <a:ext cx="13953493" cy="1130300"/>
          </a:xfrm>
          <a:prstGeom prst="rect">
            <a:avLst/>
          </a:prstGeom>
        </p:spPr>
        <p:txBody>
          <a:bodyPr anchor="t"/>
          <a:lstStyle>
            <a:lvl1pPr marL="0" indent="0" algn="ctr">
              <a:spcBef>
                <a:spcPts val="0"/>
              </a:spcBef>
              <a:buSzTx/>
              <a:buNone/>
              <a:defRPr sz="3701"/>
            </a:lvl1pPr>
            <a:lvl2pPr marL="0" indent="0" algn="ctr">
              <a:spcBef>
                <a:spcPts val="0"/>
              </a:spcBef>
              <a:buSzTx/>
              <a:buNone/>
              <a:defRPr sz="3701"/>
            </a:lvl2pPr>
            <a:lvl3pPr marL="0" indent="0" algn="ctr">
              <a:spcBef>
                <a:spcPts val="0"/>
              </a:spcBef>
              <a:buSzTx/>
              <a:buNone/>
              <a:defRPr sz="3701"/>
            </a:lvl3pPr>
            <a:lvl4pPr marL="0" indent="0" algn="ctr">
              <a:spcBef>
                <a:spcPts val="0"/>
              </a:spcBef>
              <a:buSzTx/>
              <a:buNone/>
              <a:defRPr sz="3701"/>
            </a:lvl4pPr>
            <a:lvl5pPr marL="0" indent="0" algn="ctr">
              <a:spcBef>
                <a:spcPts val="0"/>
              </a:spcBef>
              <a:buSzTx/>
              <a:buNone/>
              <a:defRPr sz="37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693385" y="3225800"/>
            <a:ext cx="13953493"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8958007" y="635000"/>
            <a:ext cx="7112217"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70039" y="635000"/>
            <a:ext cx="7112217"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1270039" y="4724400"/>
            <a:ext cx="7112217" cy="4114800"/>
          </a:xfrm>
          <a:prstGeom prst="rect">
            <a:avLst/>
          </a:prstGeom>
        </p:spPr>
        <p:txBody>
          <a:bodyPr anchor="t"/>
          <a:lstStyle>
            <a:lvl1pPr marL="0" indent="0" algn="ctr">
              <a:spcBef>
                <a:spcPts val="0"/>
              </a:spcBef>
              <a:buSzTx/>
              <a:buNone/>
              <a:defRPr sz="3701"/>
            </a:lvl1pPr>
            <a:lvl2pPr marL="0" indent="0" algn="ctr">
              <a:spcBef>
                <a:spcPts val="0"/>
              </a:spcBef>
              <a:buSzTx/>
              <a:buNone/>
              <a:defRPr sz="3701"/>
            </a:lvl2pPr>
            <a:lvl3pPr marL="0" indent="0" algn="ctr">
              <a:spcBef>
                <a:spcPts val="0"/>
              </a:spcBef>
              <a:buSzTx/>
              <a:buNone/>
              <a:defRPr sz="3701"/>
            </a:lvl3pPr>
            <a:lvl4pPr marL="0" indent="0" algn="ctr">
              <a:spcBef>
                <a:spcPts val="0"/>
              </a:spcBef>
              <a:buSzTx/>
              <a:buNone/>
              <a:defRPr sz="3701"/>
            </a:lvl4pPr>
            <a:lvl5pPr marL="0" indent="0" algn="ctr">
              <a:spcBef>
                <a:spcPts val="0"/>
              </a:spcBef>
              <a:buSzTx/>
              <a:buNone/>
              <a:defRPr sz="37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958007" y="2590800"/>
            <a:ext cx="7112217"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39" y="2590800"/>
            <a:ext cx="7112217" cy="6286500"/>
          </a:xfrm>
          <a:prstGeom prst="rect">
            <a:avLst/>
          </a:prstGeom>
        </p:spPr>
        <p:txBody>
          <a:bodyPr/>
          <a:lstStyle>
            <a:lvl1pPr marL="342917" indent="-342917">
              <a:spcBef>
                <a:spcPts val="3200"/>
              </a:spcBef>
              <a:defRPr sz="2801"/>
            </a:lvl1pPr>
            <a:lvl2pPr marL="685835" indent="-342917">
              <a:spcBef>
                <a:spcPts val="3200"/>
              </a:spcBef>
              <a:defRPr sz="2801"/>
            </a:lvl2pPr>
            <a:lvl3pPr marL="1028752" indent="-342917">
              <a:spcBef>
                <a:spcPts val="3200"/>
              </a:spcBef>
              <a:defRPr sz="2801"/>
            </a:lvl3pPr>
            <a:lvl4pPr marL="1371668" indent="-342917">
              <a:spcBef>
                <a:spcPts val="3200"/>
              </a:spcBef>
              <a:defRPr sz="2801"/>
            </a:lvl4pPr>
            <a:lvl5pPr marL="1714586" indent="-342917">
              <a:spcBef>
                <a:spcPts val="3200"/>
              </a:spcBef>
              <a:defRPr sz="2801"/>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8477265" y="9296401"/>
            <a:ext cx="376706" cy="348813"/>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58007" y="5092700"/>
            <a:ext cx="7112217"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958007" y="889000"/>
            <a:ext cx="7112217"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1270039" y="889000"/>
            <a:ext cx="7112217"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254000"/>
            <a:ext cx="14800185"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70039" y="2590800"/>
            <a:ext cx="14800185"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504516" y="9296401"/>
            <a:ext cx="322204" cy="348813"/>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sldNum="0" hdr="0" dt="0"/>
  <p:txStyles>
    <p:titleStyle>
      <a:lvl1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22"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45"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67"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89"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612"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134"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656"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178"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700" marR="0" indent="-444522" algn="l" defTabSz="584229"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11"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23"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35"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46"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57"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68"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80"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92" algn="ctr" defTabSz="584229"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17.wdp"/></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8.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microsoft.com/office/2007/relationships/hdphoto" Target="../media/hdphoto20.wdp"/><Relationship Id="rId5" Type="http://schemas.openxmlformats.org/officeDocument/2006/relationships/image" Target="../media/image20.jpeg"/><Relationship Id="rId4" Type="http://schemas.microsoft.com/office/2007/relationships/hdphoto" Target="../media/hdphoto19.wdp"/></Relationships>
</file>

<file path=ppt/slides/_rels/slide14.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21.png"/><Relationship Id="rId7" Type="http://schemas.microsoft.com/office/2007/relationships/hdphoto" Target="../media/hdphoto23.wdp"/><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22.wdp"/><Relationship Id="rId5" Type="http://schemas.openxmlformats.org/officeDocument/2006/relationships/image" Target="../media/image1.png"/><Relationship Id="rId4" Type="http://schemas.microsoft.com/office/2007/relationships/hdphoto" Target="../media/hdphoto21.wdp"/></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25.wdp"/></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26.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19.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27.wdp"/></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hyperlink" Target="https://www.lightbend.com/learn/lightbend-reactive-architecture" TargetMode="External"/><Relationship Id="rId4" Type="http://schemas.openxmlformats.org/officeDocument/2006/relationships/hyperlink" Target="https://www.lightbend.com/blog/understand-reactive-architecture-design-and-programming-in-less-than-12-minu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linkedin.com/in/grace-jansen/"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10.wdp"/><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2.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9.wdp"/><Relationship Id="rId9" Type="http://schemas.microsoft.com/office/2007/relationships/hdphoto" Target="../media/hdphoto11.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4.wdp"/><Relationship Id="rId5" Type="http://schemas.openxmlformats.org/officeDocument/2006/relationships/image" Target="../media/image3.png"/><Relationship Id="rId4" Type="http://schemas.microsoft.com/office/2007/relationships/hdphoto" Target="../media/hdphoto13.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6.wdp"/><Relationship Id="rId5" Type="http://schemas.openxmlformats.org/officeDocument/2006/relationships/image" Target="../media/image15.png"/><Relationship Id="rId4"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acting to the future of application architecture"/>
          <p:cNvSpPr txBox="1">
            <a:spLocks noGrp="1"/>
          </p:cNvSpPr>
          <p:nvPr>
            <p:ph type="ctrTitle"/>
          </p:nvPr>
        </p:nvSpPr>
        <p:spPr>
          <a:xfrm>
            <a:off x="3617613" y="1857189"/>
            <a:ext cx="10464800" cy="3302000"/>
          </a:xfrm>
          <a:prstGeom prst="rect">
            <a:avLst/>
          </a:prstGeom>
        </p:spPr>
        <p:txBody>
          <a:bodyPr>
            <a:normAutofit fontScale="90000"/>
          </a:bodyPr>
          <a:lstStyle>
            <a:lvl1pPr defTabSz="531622">
              <a:defRPr sz="7280"/>
            </a:lvl1pPr>
          </a:lstStyle>
          <a:p>
            <a:r>
              <a:rPr dirty="0"/>
              <a:t>Reacting to the future of application architecture</a:t>
            </a:r>
          </a:p>
        </p:txBody>
      </p:sp>
      <p:sp>
        <p:nvSpPr>
          <p:cNvPr id="120" name="Grace Jansen…"/>
          <p:cNvSpPr txBox="1">
            <a:spLocks noGrp="1"/>
          </p:cNvSpPr>
          <p:nvPr>
            <p:ph type="subTitle" sz="quarter" idx="1"/>
          </p:nvPr>
        </p:nvSpPr>
        <p:spPr>
          <a:xfrm>
            <a:off x="3617613" y="5716458"/>
            <a:ext cx="10464800" cy="1130300"/>
          </a:xfrm>
          <a:prstGeom prst="rect">
            <a:avLst/>
          </a:prstGeom>
        </p:spPr>
        <p:txBody>
          <a:bodyPr>
            <a:normAutofit lnSpcReduction="10000"/>
          </a:bodyPr>
          <a:lstStyle/>
          <a:p>
            <a:pPr defTabSz="356380">
              <a:defRPr sz="2257"/>
            </a:pPr>
            <a:r>
              <a:rPr dirty="0"/>
              <a:t>Grace Jansen</a:t>
            </a:r>
          </a:p>
          <a:p>
            <a:pPr defTabSz="356380">
              <a:defRPr sz="2257"/>
            </a:pPr>
            <a:r>
              <a:rPr dirty="0"/>
              <a:t>Developer Advocate</a:t>
            </a:r>
          </a:p>
          <a:p>
            <a:pPr defTabSz="356380">
              <a:defRPr sz="2257"/>
            </a:pPr>
            <a:r>
              <a:rPr dirty="0"/>
              <a:t>IBM</a:t>
            </a:r>
          </a:p>
        </p:txBody>
      </p:sp>
      <p:pic>
        <p:nvPicPr>
          <p:cNvPr id="121" name="Scan_grace.jansen1-ibm.com_1-15-2019_12-10-27.pdf" descr="Scan_grace.jansen1-ibm.com_1-15-2019_12-10-27.pdf"/>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contrast="100000"/>
                    </a14:imgEffect>
                  </a14:imgLayer>
                </a14:imgProps>
              </a:ext>
            </a:extLst>
          </a:blip>
          <a:srcRect l="51199" t="50000" r="17979" b="30395"/>
          <a:stretch>
            <a:fillRect/>
          </a:stretch>
        </p:blipFill>
        <p:spPr>
          <a:xfrm rot="5397281">
            <a:off x="-160141" y="5083259"/>
            <a:ext cx="3271384" cy="2936301"/>
          </a:xfrm>
          <a:prstGeom prst="rect">
            <a:avLst/>
          </a:prstGeom>
          <a:ln w="12700">
            <a:miter lim="400000"/>
          </a:ln>
        </p:spPr>
      </p:pic>
      <p:pic>
        <p:nvPicPr>
          <p:cNvPr id="122" name="Scan_grace.jansen1-ibm.com_1-15-2019_12-10-27-1.pdf" descr="Scan_grace.jansen1-ibm.com_1-15-2019_12-10-27-1.pdf"/>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100000"/>
                    </a14:imgEffect>
                  </a14:imgLayer>
                </a14:imgProps>
              </a:ext>
            </a:extLst>
          </a:blip>
          <a:srcRect l="12040" t="18546" r="65416" b="65428"/>
          <a:stretch>
            <a:fillRect/>
          </a:stretch>
        </p:blipFill>
        <p:spPr>
          <a:xfrm rot="5398288">
            <a:off x="12252777" y="248942"/>
            <a:ext cx="2167004" cy="2175631"/>
          </a:xfrm>
          <a:prstGeom prst="rect">
            <a:avLst/>
          </a:prstGeom>
          <a:ln w="12700">
            <a:miter lim="400000"/>
          </a:ln>
        </p:spPr>
      </p:pic>
      <p:pic>
        <p:nvPicPr>
          <p:cNvPr id="123" name="Scan_grace.jansen1-ibm.com_1-16-2019_11-44-11(1).pdf" descr="Scan_grace.jansen1-ibm.com_1-16-2019_11-44-11(1).pdf"/>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Lst>
          </a:blip>
          <a:srcRect l="36096" t="66276" r="12010" b="3594"/>
          <a:stretch>
            <a:fillRect/>
          </a:stretch>
        </p:blipFill>
        <p:spPr>
          <a:xfrm rot="16200000" flipH="1">
            <a:off x="12790171" y="5562508"/>
            <a:ext cx="4509685" cy="3703050"/>
          </a:xfrm>
          <a:prstGeom prst="rect">
            <a:avLst/>
          </a:prstGeom>
          <a:ln w="12700">
            <a:miter lim="400000"/>
          </a:ln>
        </p:spPr>
      </p:pic>
      <p:sp>
        <p:nvSpPr>
          <p:cNvPr id="124" name="Text"/>
          <p:cNvSpPr txBox="1"/>
          <p:nvPr/>
        </p:nvSpPr>
        <p:spPr>
          <a:xfrm>
            <a:off x="8618804" y="4640839"/>
            <a:ext cx="102657" cy="471924"/>
          </a:xfrm>
          <a:prstGeom prst="rect">
            <a:avLst/>
          </a:prstGeom>
          <a:ln w="12700">
            <a:miter lim="400000"/>
          </a:ln>
        </p:spPr>
        <p:txBody>
          <a:bodyPr wrap="none" lIns="50800" tIns="50800" rIns="50800" bIns="50800" anchor="ctr">
            <a:spAutoFit/>
          </a:bodyPr>
          <a:lstStyle/>
          <a:p>
            <a:endParaRPr/>
          </a:p>
        </p:txBody>
      </p:sp>
      <p:sp>
        <p:nvSpPr>
          <p:cNvPr id="3" name="TextBox 2">
            <a:extLst>
              <a:ext uri="{FF2B5EF4-FFF2-40B4-BE49-F238E27FC236}">
                <a16:creationId xmlns:a16="http://schemas.microsoft.com/office/drawing/2014/main" id="{5938534D-6ACE-8B4D-9EEA-88683BFE3A26}"/>
              </a:ext>
            </a:extLst>
          </p:cNvPr>
          <p:cNvSpPr txBox="1"/>
          <p:nvPr/>
        </p:nvSpPr>
        <p:spPr>
          <a:xfrm>
            <a:off x="7588758" y="7075733"/>
            <a:ext cx="252251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1800" b="0" dirty="0">
                <a:solidFill>
                  <a:schemeClr val="tx2">
                    <a:lumMod val="60000"/>
                    <a:lumOff val="40000"/>
                  </a:schemeClr>
                </a:solidFill>
              </a:rPr>
              <a:t>Twitter @gracejansen27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512C-CFE7-6543-A0FD-A21BEBF646AF}"/>
              </a:ext>
            </a:extLst>
          </p:cNvPr>
          <p:cNvSpPr>
            <a:spLocks noGrp="1"/>
          </p:cNvSpPr>
          <p:nvPr>
            <p:ph type="title"/>
          </p:nvPr>
        </p:nvSpPr>
        <p:spPr>
          <a:xfrm>
            <a:off x="1270038" y="3374887"/>
            <a:ext cx="14800185" cy="2159000"/>
          </a:xfrm>
        </p:spPr>
        <p:txBody>
          <a:bodyPr>
            <a:normAutofit fontScale="90000"/>
          </a:bodyPr>
          <a:lstStyle/>
          <a:p>
            <a:r>
              <a:rPr lang="en-US" dirty="0"/>
              <a:t>So, how can we enable these reactive bee-</a:t>
            </a:r>
            <a:r>
              <a:rPr lang="en-US" dirty="0" err="1"/>
              <a:t>haviours</a:t>
            </a:r>
            <a:r>
              <a:rPr lang="en-US" dirty="0"/>
              <a:t>?</a:t>
            </a:r>
          </a:p>
        </p:txBody>
      </p:sp>
      <p:pic>
        <p:nvPicPr>
          <p:cNvPr id="5" name="Picture 4">
            <a:extLst>
              <a:ext uri="{FF2B5EF4-FFF2-40B4-BE49-F238E27FC236}">
                <a16:creationId xmlns:a16="http://schemas.microsoft.com/office/drawing/2014/main" id="{44B0FCB6-05D6-374B-BC8C-BC5730C14450}"/>
              </a:ext>
            </a:extLst>
          </p:cNvPr>
          <p:cNvPicPr>
            <a:picLocks noChangeAspect="1"/>
          </p:cNvPicPr>
          <p:nvPr/>
        </p:nvPicPr>
        <p:blipFill rotWithShape="1">
          <a:blip r:embed="rId3">
            <a:extLst>
              <a:ext uri="{28A0092B-C50C-407E-A947-70E740481C1C}">
                <a14:useLocalDpi xmlns:a14="http://schemas.microsoft.com/office/drawing/2010/main" val="0"/>
              </a:ext>
            </a:extLst>
          </a:blip>
          <a:srcRect l="12460" t="13655" r="43125" b="47622"/>
          <a:stretch/>
        </p:blipFill>
        <p:spPr>
          <a:xfrm rot="5625500">
            <a:off x="13824934" y="6066660"/>
            <a:ext cx="3061252" cy="3776871"/>
          </a:xfrm>
          <a:prstGeom prst="rect">
            <a:avLst/>
          </a:prstGeom>
        </p:spPr>
      </p:pic>
      <p:sp>
        <p:nvSpPr>
          <p:cNvPr id="4" name="TextBox 3">
            <a:extLst>
              <a:ext uri="{FF2B5EF4-FFF2-40B4-BE49-F238E27FC236}">
                <a16:creationId xmlns:a16="http://schemas.microsoft.com/office/drawing/2014/main" id="{A2C5FC58-D284-F44D-B054-49D89648973F}"/>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27333969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6357B-EDE6-4C43-BBFA-4577C07164D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2202" t="22368" r="3128" b="3313"/>
          <a:stretch/>
        </p:blipFill>
        <p:spPr>
          <a:xfrm>
            <a:off x="454105" y="2107096"/>
            <a:ext cx="6857999" cy="7618741"/>
          </a:xfrm>
          <a:prstGeom prst="rect">
            <a:avLst/>
          </a:prstGeom>
        </p:spPr>
      </p:pic>
      <p:sp>
        <p:nvSpPr>
          <p:cNvPr id="6" name="TextBox 5">
            <a:extLst>
              <a:ext uri="{FF2B5EF4-FFF2-40B4-BE49-F238E27FC236}">
                <a16:creationId xmlns:a16="http://schemas.microsoft.com/office/drawing/2014/main" id="{6FCD19D5-3A2E-EB49-B8E8-643FF7C6DCD5}"/>
              </a:ext>
            </a:extLst>
          </p:cNvPr>
          <p:cNvSpPr txBox="1"/>
          <p:nvPr/>
        </p:nvSpPr>
        <p:spPr>
          <a:xfrm>
            <a:off x="10286113" y="3556845"/>
            <a:ext cx="5784111"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nSpc>
                <a:spcPct val="150000"/>
              </a:lnSpc>
              <a:buFont typeface="Arial" panose="020B0604020202020204" pitchFamily="34" charset="0"/>
              <a:buChar char="•"/>
            </a:pPr>
            <a:r>
              <a:rPr lang="en-GB" sz="4000" b="0" dirty="0"/>
              <a:t>Context</a:t>
            </a:r>
          </a:p>
          <a:p>
            <a:pPr marL="342900" indent="-342900">
              <a:lnSpc>
                <a:spcPct val="150000"/>
              </a:lnSpc>
              <a:buFont typeface="Arial" panose="020B0604020202020204" pitchFamily="34" charset="0"/>
              <a:buChar char="•"/>
            </a:pPr>
            <a:r>
              <a:rPr lang="en-GB" sz="4000" b="0" dirty="0"/>
              <a:t>Model</a:t>
            </a:r>
          </a:p>
          <a:p>
            <a:pPr marL="342900" indent="-342900">
              <a:lnSpc>
                <a:spcPct val="150000"/>
              </a:lnSpc>
              <a:buFont typeface="Arial" panose="020B0604020202020204" pitchFamily="34" charset="0"/>
              <a:buChar char="•"/>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Bounded Context</a:t>
            </a:r>
          </a:p>
          <a:p>
            <a:pPr marL="342900" marR="0" indent="-342900" algn="ctr"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4000" b="0" dirty="0"/>
              <a:t>Ubiquitous Language</a:t>
            </a:r>
          </a:p>
          <a:p>
            <a:pPr marL="342900" marR="0" indent="-342900" algn="ctr" defTabSz="584200" rtl="0" fontAlgn="auto" latinLnBrk="0" hangingPunct="0">
              <a:lnSpc>
                <a:spcPct val="15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Aggregate Roots</a:t>
            </a:r>
          </a:p>
        </p:txBody>
      </p:sp>
      <p:pic>
        <p:nvPicPr>
          <p:cNvPr id="7" name="Picture 6">
            <a:extLst>
              <a:ext uri="{FF2B5EF4-FFF2-40B4-BE49-F238E27FC236}">
                <a16:creationId xmlns:a16="http://schemas.microsoft.com/office/drawing/2014/main" id="{358AD42C-8AC2-F446-BFE8-53FEABDFA0E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2202" t="1087" r="3128" b="84935"/>
          <a:stretch/>
        </p:blipFill>
        <p:spPr>
          <a:xfrm>
            <a:off x="454105" y="695738"/>
            <a:ext cx="6857999" cy="1432891"/>
          </a:xfrm>
          <a:prstGeom prst="rect">
            <a:avLst/>
          </a:prstGeom>
        </p:spPr>
      </p:pic>
      <p:sp>
        <p:nvSpPr>
          <p:cNvPr id="2" name="Title 1">
            <a:extLst>
              <a:ext uri="{FF2B5EF4-FFF2-40B4-BE49-F238E27FC236}">
                <a16:creationId xmlns:a16="http://schemas.microsoft.com/office/drawing/2014/main" id="{E19CB71E-29A4-7645-9346-A9D2985B76C6}"/>
              </a:ext>
            </a:extLst>
          </p:cNvPr>
          <p:cNvSpPr>
            <a:spLocks noGrp="1"/>
          </p:cNvSpPr>
          <p:nvPr>
            <p:ph type="title"/>
          </p:nvPr>
        </p:nvSpPr>
        <p:spPr>
          <a:xfrm>
            <a:off x="6341165" y="254000"/>
            <a:ext cx="9729059" cy="2159000"/>
          </a:xfrm>
        </p:spPr>
        <p:txBody>
          <a:bodyPr>
            <a:normAutofit fontScale="90000"/>
          </a:bodyPr>
          <a:lstStyle/>
          <a:p>
            <a:r>
              <a:rPr lang="en-US" dirty="0"/>
              <a:t>Domain Driven Design (DDD)</a:t>
            </a:r>
          </a:p>
        </p:txBody>
      </p:sp>
      <p:sp>
        <p:nvSpPr>
          <p:cNvPr id="3" name="Oval 2">
            <a:extLst>
              <a:ext uri="{FF2B5EF4-FFF2-40B4-BE49-F238E27FC236}">
                <a16:creationId xmlns:a16="http://schemas.microsoft.com/office/drawing/2014/main" id="{1D5B9F18-63CB-0742-8F11-83EA3147E6C9}"/>
              </a:ext>
            </a:extLst>
          </p:cNvPr>
          <p:cNvSpPr/>
          <p:nvPr/>
        </p:nvSpPr>
        <p:spPr>
          <a:xfrm>
            <a:off x="5195996" y="1505777"/>
            <a:ext cx="3001617" cy="3371023"/>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53BBABC5-9992-A24C-B3EC-2A05B8A54BD3}"/>
              </a:ext>
            </a:extLst>
          </p:cNvPr>
          <p:cNvSpPr/>
          <p:nvPr/>
        </p:nvSpPr>
        <p:spPr>
          <a:xfrm>
            <a:off x="-176567" y="1817203"/>
            <a:ext cx="3001617" cy="3371023"/>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TextBox 9">
            <a:extLst>
              <a:ext uri="{FF2B5EF4-FFF2-40B4-BE49-F238E27FC236}">
                <a16:creationId xmlns:a16="http://schemas.microsoft.com/office/drawing/2014/main" id="{645A3618-913E-1C44-AB30-E31551C1041B}"/>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
        <p:nvSpPr>
          <p:cNvPr id="9" name="Oval 8">
            <a:extLst>
              <a:ext uri="{FF2B5EF4-FFF2-40B4-BE49-F238E27FC236}">
                <a16:creationId xmlns:a16="http://schemas.microsoft.com/office/drawing/2014/main" id="{945CC3A1-3295-FD4A-AE84-AE2C5EC9CFD0}"/>
              </a:ext>
            </a:extLst>
          </p:cNvPr>
          <p:cNvSpPr/>
          <p:nvPr/>
        </p:nvSpPr>
        <p:spPr>
          <a:xfrm>
            <a:off x="997297" y="4258601"/>
            <a:ext cx="6264274" cy="608543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092718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AD5D1-49FF-3A4F-868B-F13374A6E3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3977" t="11900" r="5408" b="1358"/>
          <a:stretch/>
        </p:blipFill>
        <p:spPr>
          <a:xfrm rot="16200000">
            <a:off x="4480782" y="61182"/>
            <a:ext cx="7676541" cy="11708294"/>
          </a:xfrm>
          <a:prstGeom prst="rect">
            <a:avLst/>
          </a:prstGeom>
        </p:spPr>
      </p:pic>
      <p:sp>
        <p:nvSpPr>
          <p:cNvPr id="2" name="Title 1">
            <a:extLst>
              <a:ext uri="{FF2B5EF4-FFF2-40B4-BE49-F238E27FC236}">
                <a16:creationId xmlns:a16="http://schemas.microsoft.com/office/drawing/2014/main" id="{71643EA4-9936-494F-BF13-2B8B965D5037}"/>
              </a:ext>
            </a:extLst>
          </p:cNvPr>
          <p:cNvSpPr>
            <a:spLocks noGrp="1"/>
          </p:cNvSpPr>
          <p:nvPr>
            <p:ph type="title"/>
          </p:nvPr>
        </p:nvSpPr>
        <p:spPr/>
        <p:txBody>
          <a:bodyPr/>
          <a:lstStyle/>
          <a:p>
            <a:r>
              <a:rPr lang="en-US" dirty="0"/>
              <a:t>Asynchronous Communication</a:t>
            </a:r>
          </a:p>
        </p:txBody>
      </p:sp>
      <p:sp>
        <p:nvSpPr>
          <p:cNvPr id="4" name="TextBox 3">
            <a:extLst>
              <a:ext uri="{FF2B5EF4-FFF2-40B4-BE49-F238E27FC236}">
                <a16:creationId xmlns:a16="http://schemas.microsoft.com/office/drawing/2014/main" id="{56029744-8211-534F-B3FB-E88CA9F86EBA}"/>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32662055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an_grace.jansen1-ibm.com_1-15-2019_12-10-27.pdf" descr="Scan_grace.jansen1-ibm.com_1-15-2019_12-10-27.pdf">
            <a:extLst>
              <a:ext uri="{FF2B5EF4-FFF2-40B4-BE49-F238E27FC236}">
                <a16:creationId xmlns:a16="http://schemas.microsoft.com/office/drawing/2014/main" id="{EC47A50B-43FE-514C-818E-B149ECE4EED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022" t="1413" r="5205" b="25279"/>
          <a:stretch/>
        </p:blipFill>
        <p:spPr>
          <a:xfrm rot="5397281">
            <a:off x="8589262" y="1001762"/>
            <a:ext cx="8271918" cy="9223544"/>
          </a:xfrm>
          <a:prstGeom prst="rect">
            <a:avLst/>
          </a:prstGeom>
          <a:ln w="12700">
            <a:miter lim="400000"/>
          </a:ln>
        </p:spPr>
      </p:pic>
      <p:sp>
        <p:nvSpPr>
          <p:cNvPr id="2" name="Title 1">
            <a:extLst>
              <a:ext uri="{FF2B5EF4-FFF2-40B4-BE49-F238E27FC236}">
                <a16:creationId xmlns:a16="http://schemas.microsoft.com/office/drawing/2014/main" id="{75B4518B-B20D-2046-A864-D16C4625D6E9}"/>
              </a:ext>
            </a:extLst>
          </p:cNvPr>
          <p:cNvSpPr>
            <a:spLocks noGrp="1"/>
          </p:cNvSpPr>
          <p:nvPr>
            <p:ph type="title"/>
          </p:nvPr>
        </p:nvSpPr>
        <p:spPr>
          <a:xfrm>
            <a:off x="1270038" y="394428"/>
            <a:ext cx="14800185" cy="2159000"/>
          </a:xfrm>
        </p:spPr>
        <p:txBody>
          <a:bodyPr/>
          <a:lstStyle/>
          <a:p>
            <a:r>
              <a:rPr lang="en-US" dirty="0"/>
              <a:t>Event-Sourcing/CQRS</a:t>
            </a:r>
          </a:p>
        </p:txBody>
      </p:sp>
      <p:pic>
        <p:nvPicPr>
          <p:cNvPr id="7" name="Scan_grace.jansen1-ibm.com_1-15-2019_12-10-27.pdf" descr="Scan_grace.jansen1-ibm.com_1-15-2019_12-10-27.pdf">
            <a:extLst>
              <a:ext uri="{FF2B5EF4-FFF2-40B4-BE49-F238E27FC236}">
                <a16:creationId xmlns:a16="http://schemas.microsoft.com/office/drawing/2014/main" id="{F37B54BB-3D1C-1C4A-B6B6-E7E72133FFC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022" t="74114" r="34197"/>
          <a:stretch/>
        </p:blipFill>
        <p:spPr>
          <a:xfrm rot="5397281">
            <a:off x="-1167741" y="3046854"/>
            <a:ext cx="5554214" cy="3181009"/>
          </a:xfrm>
          <a:prstGeom prst="rect">
            <a:avLst/>
          </a:prstGeom>
          <a:ln w="12700">
            <a:miter lim="400000"/>
          </a:ln>
        </p:spPr>
      </p:pic>
      <p:pic>
        <p:nvPicPr>
          <p:cNvPr id="4" name="Picture 3">
            <a:extLst>
              <a:ext uri="{FF2B5EF4-FFF2-40B4-BE49-F238E27FC236}">
                <a16:creationId xmlns:a16="http://schemas.microsoft.com/office/drawing/2014/main" id="{EC534E47-0908-8B47-8029-500D3C1F089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5425" t="5095" r="3922" b="42918"/>
          <a:stretch/>
        </p:blipFill>
        <p:spPr>
          <a:xfrm rot="15927992">
            <a:off x="2897653" y="3117551"/>
            <a:ext cx="2471403" cy="2009003"/>
          </a:xfrm>
          <a:prstGeom prst="rect">
            <a:avLst/>
          </a:prstGeom>
        </p:spPr>
      </p:pic>
      <p:sp>
        <p:nvSpPr>
          <p:cNvPr id="8" name="TextBox 7">
            <a:extLst>
              <a:ext uri="{FF2B5EF4-FFF2-40B4-BE49-F238E27FC236}">
                <a16:creationId xmlns:a16="http://schemas.microsoft.com/office/drawing/2014/main" id="{F6A5B56F-91AA-2C41-BA54-F21CA157779A}"/>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14415985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6F70-08E6-D44B-BC23-A8615806601D}"/>
              </a:ext>
            </a:extLst>
          </p:cNvPr>
          <p:cNvSpPr>
            <a:spLocks noGrp="1"/>
          </p:cNvSpPr>
          <p:nvPr>
            <p:ph type="title"/>
          </p:nvPr>
        </p:nvSpPr>
        <p:spPr/>
        <p:txBody>
          <a:bodyPr>
            <a:normAutofit fontScale="90000"/>
          </a:bodyPr>
          <a:lstStyle/>
          <a:p>
            <a:r>
              <a:rPr lang="en-US" dirty="0"/>
              <a:t>High Availability / Eventual Consistency</a:t>
            </a:r>
          </a:p>
        </p:txBody>
      </p:sp>
      <p:pic>
        <p:nvPicPr>
          <p:cNvPr id="5" name="Picture 4">
            <a:extLst>
              <a:ext uri="{FF2B5EF4-FFF2-40B4-BE49-F238E27FC236}">
                <a16:creationId xmlns:a16="http://schemas.microsoft.com/office/drawing/2014/main" id="{436E8EED-B5AC-9A44-B7F2-90FEAD07862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6498" t="11617" r="24090" b="42323"/>
          <a:stretch/>
        </p:blipFill>
        <p:spPr>
          <a:xfrm>
            <a:off x="3462026" y="2556297"/>
            <a:ext cx="6202018" cy="6804155"/>
          </a:xfrm>
          <a:prstGeom prst="rect">
            <a:avLst/>
          </a:prstGeom>
        </p:spPr>
      </p:pic>
      <p:pic>
        <p:nvPicPr>
          <p:cNvPr id="6" name="Scan_grace.jansen1-ibm.com_1-15-2019_12-10-27.pdf" descr="Scan_grace.jansen1-ibm.com_1-15-2019_12-10-27.pdf">
            <a:extLst>
              <a:ext uri="{FF2B5EF4-FFF2-40B4-BE49-F238E27FC236}">
                <a16:creationId xmlns:a16="http://schemas.microsoft.com/office/drawing/2014/main" id="{40341B6A-AB81-7D4E-986B-8B3BA64193C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brightnessContrast contrast="100000"/>
                    </a14:imgEffect>
                  </a14:imgLayer>
                </a14:imgProps>
              </a:ext>
            </a:extLst>
          </a:blip>
          <a:srcRect l="44077" t="372" r="13303" b="79500"/>
          <a:stretch/>
        </p:blipFill>
        <p:spPr>
          <a:xfrm rot="5397281">
            <a:off x="11667104" y="5017870"/>
            <a:ext cx="3711598" cy="2473341"/>
          </a:xfrm>
          <a:prstGeom prst="rect">
            <a:avLst/>
          </a:prstGeom>
          <a:ln w="12700">
            <a:miter lim="400000"/>
          </a:ln>
        </p:spPr>
      </p:pic>
      <p:pic>
        <p:nvPicPr>
          <p:cNvPr id="8" name="Scan_grace.jansen1-ibm.com_1-15-2019_12-10-27.pdf" descr="Scan_grace.jansen1-ibm.com_1-15-2019_12-10-27.pdf">
            <a:extLst>
              <a:ext uri="{FF2B5EF4-FFF2-40B4-BE49-F238E27FC236}">
                <a16:creationId xmlns:a16="http://schemas.microsoft.com/office/drawing/2014/main" id="{66C78B56-33B1-4D46-8D39-F07FCA9F013B}"/>
              </a:ext>
            </a:extLst>
          </p:cNvPr>
          <p:cNvPicPr>
            <a:picLocks noChangeAspect="1"/>
          </p:cNvPicPr>
          <p:nvPr/>
        </p:nvPicPr>
        <p:blipFill rotWithShape="1">
          <a:blip r:embed="rId5">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Lst>
          </a:blip>
          <a:srcRect l="44077" t="372" r="13303" b="79500"/>
          <a:stretch/>
        </p:blipFill>
        <p:spPr>
          <a:xfrm rot="3371609">
            <a:off x="13171433" y="2988873"/>
            <a:ext cx="3179215" cy="2118571"/>
          </a:xfrm>
          <a:prstGeom prst="rect">
            <a:avLst/>
          </a:prstGeom>
          <a:ln w="12700">
            <a:miter lim="400000"/>
          </a:ln>
        </p:spPr>
      </p:pic>
      <p:pic>
        <p:nvPicPr>
          <p:cNvPr id="9" name="Scan_grace.jansen1-ibm.com_1-15-2019_12-10-27.pdf" descr="Scan_grace.jansen1-ibm.com_1-15-2019_12-10-27.pdf">
            <a:extLst>
              <a:ext uri="{FF2B5EF4-FFF2-40B4-BE49-F238E27FC236}">
                <a16:creationId xmlns:a16="http://schemas.microsoft.com/office/drawing/2014/main" id="{9E0520A6-921C-B940-9C8D-005A78ADB5D2}"/>
              </a:ext>
            </a:extLst>
          </p:cNvPr>
          <p:cNvPicPr>
            <a:picLocks noChangeAspect="1"/>
          </p:cNvPicPr>
          <p:nvPr/>
        </p:nvPicPr>
        <p:blipFill rotWithShape="1">
          <a:blip r:embed="rId5">
            <a:extLst>
              <a:ext uri="{BEBA8EAE-BF5A-486C-A8C5-ECC9F3942E4B}">
                <a14:imgProps xmlns:a14="http://schemas.microsoft.com/office/drawing/2010/main">
                  <a14:imgLayer r:embed="rId8">
                    <a14:imgEffect>
                      <a14:sharpenSoften amount="100000"/>
                    </a14:imgEffect>
                    <a14:imgEffect>
                      <a14:brightnessContrast contrast="100000"/>
                    </a14:imgEffect>
                  </a14:imgLayer>
                </a14:imgProps>
              </a:ext>
            </a:extLst>
          </a:blip>
          <a:srcRect l="44077" t="372" r="13303" b="79500"/>
          <a:stretch/>
        </p:blipFill>
        <p:spPr>
          <a:xfrm rot="4906973">
            <a:off x="14162742" y="5963605"/>
            <a:ext cx="3179215" cy="2118571"/>
          </a:xfrm>
          <a:prstGeom prst="rect">
            <a:avLst/>
          </a:prstGeom>
          <a:ln w="12700">
            <a:miter lim="400000"/>
          </a:ln>
        </p:spPr>
      </p:pic>
      <p:sp>
        <p:nvSpPr>
          <p:cNvPr id="7" name="TextBox 6">
            <a:extLst>
              <a:ext uri="{FF2B5EF4-FFF2-40B4-BE49-F238E27FC236}">
                <a16:creationId xmlns:a16="http://schemas.microsoft.com/office/drawing/2014/main" id="{B5DF3BB2-7C73-1446-8AF5-36D2C5F95722}"/>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38938837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5FD8-B036-A444-892D-9DEB2777F414}"/>
              </a:ext>
            </a:extLst>
          </p:cNvPr>
          <p:cNvSpPr>
            <a:spLocks noGrp="1"/>
          </p:cNvSpPr>
          <p:nvPr>
            <p:ph type="title"/>
          </p:nvPr>
        </p:nvSpPr>
        <p:spPr/>
        <p:txBody>
          <a:bodyPr/>
          <a:lstStyle/>
          <a:p>
            <a:r>
              <a:rPr lang="en-US" dirty="0" err="1"/>
              <a:t>Sharding</a:t>
            </a:r>
            <a:endParaRPr lang="en-US" dirty="0"/>
          </a:p>
        </p:txBody>
      </p:sp>
      <p:pic>
        <p:nvPicPr>
          <p:cNvPr id="7" name="Picture 6">
            <a:extLst>
              <a:ext uri="{FF2B5EF4-FFF2-40B4-BE49-F238E27FC236}">
                <a16:creationId xmlns:a16="http://schemas.microsoft.com/office/drawing/2014/main" id="{E0CA659B-CF48-2748-A24F-D12BD4A665B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3886" t="16852" r="23254"/>
          <a:stretch/>
        </p:blipFill>
        <p:spPr>
          <a:xfrm rot="16200000">
            <a:off x="4630989" y="-687363"/>
            <a:ext cx="7086542" cy="13287267"/>
          </a:xfrm>
          <a:prstGeom prst="rect">
            <a:avLst/>
          </a:prstGeom>
        </p:spPr>
      </p:pic>
      <p:sp>
        <p:nvSpPr>
          <p:cNvPr id="4" name="TextBox 3">
            <a:extLst>
              <a:ext uri="{FF2B5EF4-FFF2-40B4-BE49-F238E27FC236}">
                <a16:creationId xmlns:a16="http://schemas.microsoft.com/office/drawing/2014/main" id="{FA040BAA-03F3-9E47-856C-1D2C56A1185E}"/>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423449149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73B991-8743-CC4D-B7F4-C68BD313CAE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790" t="738" r="184"/>
          <a:stretch/>
        </p:blipFill>
        <p:spPr>
          <a:xfrm rot="16200000">
            <a:off x="4468303" y="-1130534"/>
            <a:ext cx="7954703" cy="13813565"/>
          </a:xfrm>
          <a:prstGeom prst="rect">
            <a:avLst/>
          </a:prstGeom>
        </p:spPr>
      </p:pic>
      <p:sp>
        <p:nvSpPr>
          <p:cNvPr id="2" name="Title 1">
            <a:extLst>
              <a:ext uri="{FF2B5EF4-FFF2-40B4-BE49-F238E27FC236}">
                <a16:creationId xmlns:a16="http://schemas.microsoft.com/office/drawing/2014/main" id="{14E7C517-DA50-384C-9A86-6593CE69E346}"/>
              </a:ext>
            </a:extLst>
          </p:cNvPr>
          <p:cNvSpPr>
            <a:spLocks noGrp="1"/>
          </p:cNvSpPr>
          <p:nvPr>
            <p:ph type="title"/>
          </p:nvPr>
        </p:nvSpPr>
        <p:spPr>
          <a:noFill/>
        </p:spPr>
        <p:txBody>
          <a:bodyPr/>
          <a:lstStyle/>
          <a:p>
            <a:r>
              <a:rPr lang="en-US" dirty="0"/>
              <a:t>Back Pressure</a:t>
            </a:r>
          </a:p>
        </p:txBody>
      </p:sp>
      <p:sp>
        <p:nvSpPr>
          <p:cNvPr id="5" name="TextBox 4">
            <a:extLst>
              <a:ext uri="{FF2B5EF4-FFF2-40B4-BE49-F238E27FC236}">
                <a16:creationId xmlns:a16="http://schemas.microsoft.com/office/drawing/2014/main" id="{8BF0EC5A-F9CC-AE4D-B926-4BF6D888E48B}"/>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2105867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0E33-2AE4-AC43-85BB-1095B05974D5}"/>
              </a:ext>
            </a:extLst>
          </p:cNvPr>
          <p:cNvSpPr>
            <a:spLocks noGrp="1"/>
          </p:cNvSpPr>
          <p:nvPr>
            <p:ph type="title"/>
          </p:nvPr>
        </p:nvSpPr>
        <p:spPr>
          <a:xfrm>
            <a:off x="1270038" y="0"/>
            <a:ext cx="14800185" cy="2159000"/>
          </a:xfrm>
        </p:spPr>
        <p:txBody>
          <a:bodyPr/>
          <a:lstStyle/>
          <a:p>
            <a:r>
              <a:rPr lang="en-US" dirty="0"/>
              <a:t>Bulkheading</a:t>
            </a:r>
          </a:p>
        </p:txBody>
      </p:sp>
      <p:pic>
        <p:nvPicPr>
          <p:cNvPr id="8" name="Scan_grace.jansen1-ibm.com_1-15-2019_12-10-27.pdf" descr="Scan_grace.jansen1-ibm.com_1-15-2019_12-10-27.pdf">
            <a:extLst>
              <a:ext uri="{FF2B5EF4-FFF2-40B4-BE49-F238E27FC236}">
                <a16:creationId xmlns:a16="http://schemas.microsoft.com/office/drawing/2014/main" id="{F103BA7F-06ED-5047-B535-9BAD6A61DCB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022" t="1414" r="5205"/>
          <a:stretch/>
        </p:blipFill>
        <p:spPr>
          <a:xfrm rot="5397281">
            <a:off x="3798056" y="-348086"/>
            <a:ext cx="8078961" cy="12114831"/>
          </a:xfrm>
          <a:prstGeom prst="rect">
            <a:avLst/>
          </a:prstGeom>
          <a:ln w="12700">
            <a:miter lim="400000"/>
          </a:ln>
        </p:spPr>
      </p:pic>
      <p:sp>
        <p:nvSpPr>
          <p:cNvPr id="4" name="TextBox 3">
            <a:extLst>
              <a:ext uri="{FF2B5EF4-FFF2-40B4-BE49-F238E27FC236}">
                <a16:creationId xmlns:a16="http://schemas.microsoft.com/office/drawing/2014/main" id="{B4CEC424-4838-4849-8EF0-AE13CE82530B}"/>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11454365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0E33-2AE4-AC43-85BB-1095B05974D5}"/>
              </a:ext>
            </a:extLst>
          </p:cNvPr>
          <p:cNvSpPr>
            <a:spLocks noGrp="1"/>
          </p:cNvSpPr>
          <p:nvPr>
            <p:ph type="title"/>
          </p:nvPr>
        </p:nvSpPr>
        <p:spPr/>
        <p:txBody>
          <a:bodyPr/>
          <a:lstStyle/>
          <a:p>
            <a:r>
              <a:rPr lang="en-US" dirty="0"/>
              <a:t>Circuit Breaking</a:t>
            </a:r>
          </a:p>
        </p:txBody>
      </p:sp>
      <p:pic>
        <p:nvPicPr>
          <p:cNvPr id="5" name="Picture 4">
            <a:extLst>
              <a:ext uri="{FF2B5EF4-FFF2-40B4-BE49-F238E27FC236}">
                <a16:creationId xmlns:a16="http://schemas.microsoft.com/office/drawing/2014/main" id="{D3B362C6-1048-6F40-9C9D-05C9F2BCF86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8498" t="2954" r="28405"/>
          <a:stretch/>
        </p:blipFill>
        <p:spPr>
          <a:xfrm rot="5400000">
            <a:off x="5279816" y="-2023200"/>
            <a:ext cx="7156174" cy="15575793"/>
          </a:xfrm>
          <a:prstGeom prst="rect">
            <a:avLst/>
          </a:prstGeom>
        </p:spPr>
      </p:pic>
      <p:sp>
        <p:nvSpPr>
          <p:cNvPr id="4" name="TextBox 3">
            <a:extLst>
              <a:ext uri="{FF2B5EF4-FFF2-40B4-BE49-F238E27FC236}">
                <a16:creationId xmlns:a16="http://schemas.microsoft.com/office/drawing/2014/main" id="{EA3E8BF4-014A-5649-B4FB-37A03D2034AE}"/>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24914602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5F7-9F87-6847-8A4B-971FCA1C46B7}"/>
              </a:ext>
            </a:extLst>
          </p:cNvPr>
          <p:cNvSpPr>
            <a:spLocks noGrp="1"/>
          </p:cNvSpPr>
          <p:nvPr>
            <p:ph type="title"/>
          </p:nvPr>
        </p:nvSpPr>
        <p:spPr/>
        <p:txBody>
          <a:bodyPr/>
          <a:lstStyle/>
          <a:p>
            <a:r>
              <a:rPr lang="en-US" dirty="0"/>
              <a:t>Reactive Frameworks</a:t>
            </a:r>
          </a:p>
        </p:txBody>
      </p:sp>
      <p:pic>
        <p:nvPicPr>
          <p:cNvPr id="2050" name="Picture 2" descr="Image result for akka logo">
            <a:extLst>
              <a:ext uri="{FF2B5EF4-FFF2-40B4-BE49-F238E27FC236}">
                <a16:creationId xmlns:a16="http://schemas.microsoft.com/office/drawing/2014/main" id="{0D43838B-86FE-8543-9F04-702D4703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91" y="2153275"/>
            <a:ext cx="6558723" cy="26914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agom logo">
            <a:extLst>
              <a:ext uri="{FF2B5EF4-FFF2-40B4-BE49-F238E27FC236}">
                <a16:creationId xmlns:a16="http://schemas.microsoft.com/office/drawing/2014/main" id="{0994DA96-1DEB-D043-9DB6-9E0FA875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2522" y="6642684"/>
            <a:ext cx="7400092" cy="18893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xjava logo">
            <a:extLst>
              <a:ext uri="{FF2B5EF4-FFF2-40B4-BE49-F238E27FC236}">
                <a16:creationId xmlns:a16="http://schemas.microsoft.com/office/drawing/2014/main" id="{ADEFDCA2-4BB0-D14A-8F56-0E4E2804B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3815" y="2208926"/>
            <a:ext cx="4879451" cy="23235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g reactor logo">
            <a:extLst>
              <a:ext uri="{FF2B5EF4-FFF2-40B4-BE49-F238E27FC236}">
                <a16:creationId xmlns:a16="http://schemas.microsoft.com/office/drawing/2014/main" id="{F5A140E6-4E36-8741-8FD8-5AA631F0C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5842" y="4806466"/>
            <a:ext cx="215900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lightbend play logo">
            <a:extLst>
              <a:ext uri="{FF2B5EF4-FFF2-40B4-BE49-F238E27FC236}">
                <a16:creationId xmlns:a16="http://schemas.microsoft.com/office/drawing/2014/main" id="{4F4F52A4-8F80-C748-9F63-96B8DF1051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7907" y="4211006"/>
            <a:ext cx="5276113" cy="27569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vert.x logo">
            <a:extLst>
              <a:ext uri="{FF2B5EF4-FFF2-40B4-BE49-F238E27FC236}">
                <a16:creationId xmlns:a16="http://schemas.microsoft.com/office/drawing/2014/main" id="{4CEB8F45-C384-9E45-84BC-172A161785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2312" y="7371828"/>
            <a:ext cx="5492405" cy="24012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7365EC-C343-B14B-9B45-6EF5EE1622B8}"/>
              </a:ext>
            </a:extLst>
          </p:cNvPr>
          <p:cNvSpPr txBox="1"/>
          <p:nvPr/>
        </p:nvSpPr>
        <p:spPr>
          <a:xfrm>
            <a:off x="13834020" y="7072750"/>
            <a:ext cx="372139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Spring Reactor</a:t>
            </a:r>
          </a:p>
        </p:txBody>
      </p:sp>
      <p:pic>
        <p:nvPicPr>
          <p:cNvPr id="1026" name="Picture 2" descr="Image result for microprofile logo">
            <a:extLst>
              <a:ext uri="{FF2B5EF4-FFF2-40B4-BE49-F238E27FC236}">
                <a16:creationId xmlns:a16="http://schemas.microsoft.com/office/drawing/2014/main" id="{4274646A-1236-ED40-9948-C222C6AC86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874" y="4641918"/>
            <a:ext cx="6583388" cy="23235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FD5A54F-028E-F74E-A90F-765C91F96BEF}"/>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19645648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Scan_grace.jansen1-ibm.com_1-17-2019_13-48-57.pdf" descr="Scan_grace.jansen1-ibm.com_1-17-2019_13-48-57.pdf"/>
          <p:cNvPicPr>
            <a:picLocks noChangeAspect="1"/>
          </p:cNvPicPr>
          <p:nvPr/>
        </p:nvPicPr>
        <p:blipFill>
          <a:blip r:embed="rId3">
            <a:extLst>
              <a:ext uri="{BEBA8EAE-BF5A-486C-A8C5-ECC9F3942E4B}">
                <a14:imgProps xmlns:a14="http://schemas.microsoft.com/office/drawing/2010/main">
                  <a14:imgLayer r:embed="rId4">
                    <a14:imgEffect>
                      <a14:sharpenSoften amount="56000"/>
                    </a14:imgEffect>
                    <a14:imgEffect>
                      <a14:brightnessContrast contrast="100000"/>
                    </a14:imgEffect>
                  </a14:imgLayer>
                </a14:imgProps>
              </a:ext>
            </a:extLst>
          </a:blip>
          <a:srcRect l="11985" t="1267" r="24712" b="8937"/>
          <a:stretch>
            <a:fillRect/>
          </a:stretch>
        </p:blipFill>
        <p:spPr>
          <a:xfrm rot="5400000">
            <a:off x="5442612" y="-1308006"/>
            <a:ext cx="6455037" cy="12949992"/>
          </a:xfrm>
          <a:prstGeom prst="rect">
            <a:avLst/>
          </a:prstGeom>
          <a:ln w="12700">
            <a:miter lim="400000"/>
          </a:ln>
        </p:spPr>
      </p:pic>
      <p:sp>
        <p:nvSpPr>
          <p:cNvPr id="127" name="Evolution of software"/>
          <p:cNvSpPr txBox="1">
            <a:spLocks noGrp="1"/>
          </p:cNvSpPr>
          <p:nvPr>
            <p:ph type="title"/>
          </p:nvPr>
        </p:nvSpPr>
        <p:spPr>
          <a:xfrm>
            <a:off x="1270038" y="25038"/>
            <a:ext cx="14800185" cy="2159000"/>
          </a:xfrm>
          <a:prstGeom prst="rect">
            <a:avLst/>
          </a:prstGeom>
        </p:spPr>
        <p:txBody>
          <a:bodyPr/>
          <a:lstStyle/>
          <a:p>
            <a:r>
              <a:rPr dirty="0"/>
              <a:t>Evolution of software</a:t>
            </a:r>
          </a:p>
        </p:txBody>
      </p:sp>
      <p:sp>
        <p:nvSpPr>
          <p:cNvPr id="5" name="TextBox 4">
            <a:extLst>
              <a:ext uri="{FF2B5EF4-FFF2-40B4-BE49-F238E27FC236}">
                <a16:creationId xmlns:a16="http://schemas.microsoft.com/office/drawing/2014/main" id="{A5D77C48-5903-774C-A876-EB15C85BDED3}"/>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B491-9D0A-174A-832D-580B415C13E5}"/>
              </a:ext>
            </a:extLst>
          </p:cNvPr>
          <p:cNvSpPr>
            <a:spLocks noGrp="1"/>
          </p:cNvSpPr>
          <p:nvPr>
            <p:ph type="title"/>
          </p:nvPr>
        </p:nvSpPr>
        <p:spPr>
          <a:xfrm>
            <a:off x="1270039" y="254000"/>
            <a:ext cx="14800185" cy="2159000"/>
          </a:xfrm>
        </p:spPr>
        <p:txBody>
          <a:bodyPr>
            <a:normAutofit/>
          </a:bodyPr>
          <a:lstStyle/>
          <a:p>
            <a:r>
              <a:rPr lang="en-US" dirty="0"/>
              <a:t>Real World Example -Verizon</a:t>
            </a:r>
          </a:p>
        </p:txBody>
      </p:sp>
      <p:sp>
        <p:nvSpPr>
          <p:cNvPr id="4" name="TextBox 3">
            <a:extLst>
              <a:ext uri="{FF2B5EF4-FFF2-40B4-BE49-F238E27FC236}">
                <a16:creationId xmlns:a16="http://schemas.microsoft.com/office/drawing/2014/main" id="{623F1C7D-000A-C948-AA21-A7C18316D630}"/>
              </a:ext>
            </a:extLst>
          </p:cNvPr>
          <p:cNvSpPr txBox="1"/>
          <p:nvPr/>
        </p:nvSpPr>
        <p:spPr>
          <a:xfrm>
            <a:off x="1465621" y="3080225"/>
            <a:ext cx="5963478"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175M Visits</a:t>
            </a: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/Month</a:t>
            </a:r>
          </a:p>
        </p:txBody>
      </p:sp>
      <p:sp>
        <p:nvSpPr>
          <p:cNvPr id="7" name="TextBox 6">
            <a:extLst>
              <a:ext uri="{FF2B5EF4-FFF2-40B4-BE49-F238E27FC236}">
                <a16:creationId xmlns:a16="http://schemas.microsoft.com/office/drawing/2014/main" id="{BCC6B22E-4743-C644-953B-0A6568F5B03E}"/>
              </a:ext>
            </a:extLst>
          </p:cNvPr>
          <p:cNvSpPr txBox="1"/>
          <p:nvPr/>
        </p:nvSpPr>
        <p:spPr>
          <a:xfrm>
            <a:off x="1270039" y="3785135"/>
            <a:ext cx="6515048"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50M Unique Visitors</a:t>
            </a: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/Month</a:t>
            </a:r>
          </a:p>
        </p:txBody>
      </p:sp>
      <p:sp>
        <p:nvSpPr>
          <p:cNvPr id="8" name="TextBox 7">
            <a:extLst>
              <a:ext uri="{FF2B5EF4-FFF2-40B4-BE49-F238E27FC236}">
                <a16:creationId xmlns:a16="http://schemas.microsoft.com/office/drawing/2014/main" id="{E8C4D00E-00F1-0448-9BB3-C49D89F85270}"/>
              </a:ext>
            </a:extLst>
          </p:cNvPr>
          <p:cNvSpPr txBox="1"/>
          <p:nvPr/>
        </p:nvSpPr>
        <p:spPr>
          <a:xfrm>
            <a:off x="885205" y="4638101"/>
            <a:ext cx="7124307"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2.5 Billion Interactions</a:t>
            </a: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/Year</a:t>
            </a:r>
          </a:p>
        </p:txBody>
      </p:sp>
      <p:sp>
        <p:nvSpPr>
          <p:cNvPr id="9" name="TextBox 8">
            <a:extLst>
              <a:ext uri="{FF2B5EF4-FFF2-40B4-BE49-F238E27FC236}">
                <a16:creationId xmlns:a16="http://schemas.microsoft.com/office/drawing/2014/main" id="{D7F261A0-A1A4-ED44-AAB9-9198515CAE9E}"/>
              </a:ext>
            </a:extLst>
          </p:cNvPr>
          <p:cNvSpPr txBox="1"/>
          <p:nvPr/>
        </p:nvSpPr>
        <p:spPr>
          <a:xfrm>
            <a:off x="747314" y="5459498"/>
            <a:ext cx="7400092"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88% Interactions are Digital</a:t>
            </a:r>
          </a:p>
        </p:txBody>
      </p:sp>
      <p:sp>
        <p:nvSpPr>
          <p:cNvPr id="10" name="TextBox 9">
            <a:extLst>
              <a:ext uri="{FF2B5EF4-FFF2-40B4-BE49-F238E27FC236}">
                <a16:creationId xmlns:a16="http://schemas.microsoft.com/office/drawing/2014/main" id="{EAFDB2E1-5AB2-2947-A0F0-5452D0F45E77}"/>
              </a:ext>
            </a:extLst>
          </p:cNvPr>
          <p:cNvSpPr txBox="1"/>
          <p:nvPr/>
        </p:nvSpPr>
        <p:spPr>
          <a:xfrm>
            <a:off x="529736" y="6363547"/>
            <a:ext cx="7835244"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48% Digital Sales </a:t>
            </a: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on Mobile Devices</a:t>
            </a:r>
          </a:p>
        </p:txBody>
      </p:sp>
      <p:sp>
        <p:nvSpPr>
          <p:cNvPr id="11" name="TextBox 10">
            <a:extLst>
              <a:ext uri="{FF2B5EF4-FFF2-40B4-BE49-F238E27FC236}">
                <a16:creationId xmlns:a16="http://schemas.microsoft.com/office/drawing/2014/main" id="{70A9199B-D55F-554B-84FA-AE32CD65C681}"/>
              </a:ext>
            </a:extLst>
          </p:cNvPr>
          <p:cNvSpPr txBox="1"/>
          <p:nvPr/>
        </p:nvSpPr>
        <p:spPr>
          <a:xfrm>
            <a:off x="1465621" y="7249249"/>
            <a:ext cx="5963478" cy="658336"/>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Always Up </a:t>
            </a: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For Iconic Launch</a:t>
            </a:r>
          </a:p>
        </p:txBody>
      </p:sp>
      <p:grpSp>
        <p:nvGrpSpPr>
          <p:cNvPr id="6" name="Group 5">
            <a:extLst>
              <a:ext uri="{FF2B5EF4-FFF2-40B4-BE49-F238E27FC236}">
                <a16:creationId xmlns:a16="http://schemas.microsoft.com/office/drawing/2014/main" id="{AA90E5DF-DDD8-6B46-8092-155318747164}"/>
              </a:ext>
            </a:extLst>
          </p:cNvPr>
          <p:cNvGrpSpPr/>
          <p:nvPr/>
        </p:nvGrpSpPr>
        <p:grpSpPr>
          <a:xfrm>
            <a:off x="7822129" y="2671019"/>
            <a:ext cx="9518134" cy="5576957"/>
            <a:chOff x="7566991" y="2898176"/>
            <a:chExt cx="9518134" cy="5576957"/>
          </a:xfrm>
        </p:grpSpPr>
        <p:pic>
          <p:nvPicPr>
            <p:cNvPr id="2050" name="Picture 2" descr="Image result for verizon website">
              <a:extLst>
                <a:ext uri="{FF2B5EF4-FFF2-40B4-BE49-F238E27FC236}">
                  <a16:creationId xmlns:a16="http://schemas.microsoft.com/office/drawing/2014/main" id="{6CE807A2-6749-3749-B89D-263117D7C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991" y="2898176"/>
              <a:ext cx="9518134" cy="55769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2FE12A4-2541-9449-9804-0C0C73D98CE3}"/>
                </a:ext>
              </a:extLst>
            </p:cNvPr>
            <p:cNvSpPr/>
            <p:nvPr/>
          </p:nvSpPr>
          <p:spPr>
            <a:xfrm>
              <a:off x="12085983" y="7576562"/>
              <a:ext cx="516834" cy="602238"/>
            </a:xfrm>
            <a:prstGeom prst="rect">
              <a:avLst/>
            </a:prstGeom>
            <a:solidFill>
              <a:srgbClr val="9F9FA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 name="TextBox 11">
            <a:extLst>
              <a:ext uri="{FF2B5EF4-FFF2-40B4-BE49-F238E27FC236}">
                <a16:creationId xmlns:a16="http://schemas.microsoft.com/office/drawing/2014/main" id="{F6F41A54-4B50-2E45-9187-33DF2E141A9F}"/>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13740777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B491-9D0A-174A-832D-580B415C13E5}"/>
              </a:ext>
            </a:extLst>
          </p:cNvPr>
          <p:cNvSpPr>
            <a:spLocks noGrp="1"/>
          </p:cNvSpPr>
          <p:nvPr>
            <p:ph type="title"/>
          </p:nvPr>
        </p:nvSpPr>
        <p:spPr>
          <a:xfrm>
            <a:off x="1270039" y="254000"/>
            <a:ext cx="14800185" cy="2159000"/>
          </a:xfrm>
        </p:spPr>
        <p:txBody>
          <a:bodyPr/>
          <a:lstStyle/>
          <a:p>
            <a:r>
              <a:rPr lang="en-US" dirty="0"/>
              <a:t>Real World Example</a:t>
            </a:r>
          </a:p>
        </p:txBody>
      </p:sp>
      <p:sp>
        <p:nvSpPr>
          <p:cNvPr id="5" name="Text Placeholder 2">
            <a:extLst>
              <a:ext uri="{FF2B5EF4-FFF2-40B4-BE49-F238E27FC236}">
                <a16:creationId xmlns:a16="http://schemas.microsoft.com/office/drawing/2014/main" id="{1D5DC83F-1462-F543-B89C-1EDCA309F676}"/>
              </a:ext>
            </a:extLst>
          </p:cNvPr>
          <p:cNvSpPr>
            <a:spLocks noGrp="1"/>
          </p:cNvSpPr>
          <p:nvPr>
            <p:ph type="body" idx="1"/>
          </p:nvPr>
        </p:nvSpPr>
        <p:spPr>
          <a:xfrm>
            <a:off x="1270039" y="2590800"/>
            <a:ext cx="14800185" cy="6286500"/>
          </a:xfrm>
        </p:spPr>
        <p:txBody>
          <a:bodyPr/>
          <a:lstStyle/>
          <a:p>
            <a:r>
              <a:rPr lang="en-US" dirty="0"/>
              <a:t>Conversion rate </a:t>
            </a:r>
            <a:r>
              <a:rPr lang="en-US" b="1" dirty="0">
                <a:solidFill>
                  <a:schemeClr val="accent3">
                    <a:lumMod val="75000"/>
                  </a:schemeClr>
                </a:solidFill>
              </a:rPr>
              <a:t>UP by 1.6x </a:t>
            </a:r>
            <a:r>
              <a:rPr lang="en-US" dirty="0"/>
              <a:t>(from </a:t>
            </a:r>
            <a:r>
              <a:rPr lang="en-US" dirty="0">
                <a:solidFill>
                  <a:srgbClr val="C00000"/>
                </a:solidFill>
              </a:rPr>
              <a:t>1.9% </a:t>
            </a:r>
            <a:r>
              <a:rPr lang="en-US" dirty="0"/>
              <a:t>to </a:t>
            </a:r>
            <a:r>
              <a:rPr lang="en-US" b="1" dirty="0">
                <a:solidFill>
                  <a:schemeClr val="accent3">
                    <a:lumMod val="75000"/>
                  </a:schemeClr>
                </a:solidFill>
              </a:rPr>
              <a:t>3.1%)</a:t>
            </a:r>
          </a:p>
          <a:p>
            <a:r>
              <a:rPr lang="en-US" dirty="0"/>
              <a:t>Page response time improved from </a:t>
            </a:r>
            <a:r>
              <a:rPr lang="en-US" dirty="0">
                <a:solidFill>
                  <a:srgbClr val="C00000"/>
                </a:solidFill>
              </a:rPr>
              <a:t>7-10 seconds </a:t>
            </a:r>
            <a:r>
              <a:rPr lang="en-US" dirty="0"/>
              <a:t>to </a:t>
            </a:r>
            <a:r>
              <a:rPr lang="en-US" b="1" dirty="0">
                <a:solidFill>
                  <a:schemeClr val="accent3">
                    <a:lumMod val="75000"/>
                  </a:schemeClr>
                </a:solidFill>
              </a:rPr>
              <a:t>2-3 seconds </a:t>
            </a:r>
          </a:p>
          <a:p>
            <a:r>
              <a:rPr lang="en-GB" dirty="0"/>
              <a:t>Runs using </a:t>
            </a:r>
            <a:r>
              <a:rPr lang="en-GB" b="1" dirty="0">
                <a:solidFill>
                  <a:schemeClr val="accent3">
                    <a:lumMod val="75000"/>
                  </a:schemeClr>
                </a:solidFill>
              </a:rPr>
              <a:t>1/8</a:t>
            </a:r>
            <a:r>
              <a:rPr lang="en-GB" b="1" baseline="30000" dirty="0">
                <a:solidFill>
                  <a:schemeClr val="accent3">
                    <a:lumMod val="75000"/>
                  </a:schemeClr>
                </a:solidFill>
              </a:rPr>
              <a:t>th</a:t>
            </a:r>
            <a:r>
              <a:rPr lang="en-GB" b="1" dirty="0">
                <a:solidFill>
                  <a:schemeClr val="accent3">
                    <a:lumMod val="75000"/>
                  </a:schemeClr>
                </a:solidFill>
              </a:rPr>
              <a:t> of Infrastructure</a:t>
            </a:r>
            <a:endParaRPr lang="en-US" b="1" dirty="0">
              <a:solidFill>
                <a:schemeClr val="accent3">
                  <a:lumMod val="75000"/>
                </a:schemeClr>
              </a:solidFill>
            </a:endParaRPr>
          </a:p>
          <a:p>
            <a:r>
              <a:rPr lang="en-US" dirty="0"/>
              <a:t>Deployment time improved from </a:t>
            </a:r>
            <a:r>
              <a:rPr lang="en-US" dirty="0">
                <a:solidFill>
                  <a:srgbClr val="C00000"/>
                </a:solidFill>
              </a:rPr>
              <a:t>4-8 hours </a:t>
            </a:r>
            <a:r>
              <a:rPr lang="en-US" dirty="0"/>
              <a:t>to </a:t>
            </a:r>
            <a:r>
              <a:rPr lang="en-US" b="1" dirty="0">
                <a:solidFill>
                  <a:schemeClr val="accent3">
                    <a:lumMod val="75000"/>
                  </a:schemeClr>
                </a:solidFill>
              </a:rPr>
              <a:t>30 minutes </a:t>
            </a:r>
          </a:p>
          <a:p>
            <a:r>
              <a:rPr lang="en-US" dirty="0"/>
              <a:t>Developers are </a:t>
            </a:r>
            <a:r>
              <a:rPr lang="en-US" b="1" dirty="0">
                <a:solidFill>
                  <a:schemeClr val="accent3">
                    <a:lumMod val="75000"/>
                  </a:schemeClr>
                </a:solidFill>
              </a:rPr>
              <a:t>20-40% more productive</a:t>
            </a:r>
          </a:p>
          <a:p>
            <a:r>
              <a:rPr lang="en-US" dirty="0"/>
              <a:t>Order completion improved from </a:t>
            </a:r>
            <a:r>
              <a:rPr lang="en-US" dirty="0">
                <a:solidFill>
                  <a:srgbClr val="C00000"/>
                </a:solidFill>
              </a:rPr>
              <a:t>41 minutes </a:t>
            </a:r>
            <a:r>
              <a:rPr lang="en-US" dirty="0"/>
              <a:t>to </a:t>
            </a:r>
            <a:r>
              <a:rPr lang="en-US" b="1" dirty="0">
                <a:solidFill>
                  <a:schemeClr val="accent3">
                    <a:lumMod val="75000"/>
                  </a:schemeClr>
                </a:solidFill>
              </a:rPr>
              <a:t>27 minutes</a:t>
            </a:r>
          </a:p>
        </p:txBody>
      </p:sp>
      <p:sp>
        <p:nvSpPr>
          <p:cNvPr id="4" name="TextBox 3">
            <a:extLst>
              <a:ext uri="{FF2B5EF4-FFF2-40B4-BE49-F238E27FC236}">
                <a16:creationId xmlns:a16="http://schemas.microsoft.com/office/drawing/2014/main" id="{0E691A2F-6596-C546-BBBA-7434AA112263}"/>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279280497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7182-4699-0946-8B65-47F72FF7003B}"/>
              </a:ext>
            </a:extLst>
          </p:cNvPr>
          <p:cNvSpPr>
            <a:spLocks noGrp="1"/>
          </p:cNvSpPr>
          <p:nvPr>
            <p:ph type="title"/>
          </p:nvPr>
        </p:nvSpPr>
        <p:spPr>
          <a:xfrm>
            <a:off x="1270038" y="172109"/>
            <a:ext cx="14800185" cy="2159000"/>
          </a:xfrm>
        </p:spPr>
        <p:txBody>
          <a:bodyPr/>
          <a:lstStyle/>
          <a:p>
            <a:r>
              <a:rPr lang="en-US" dirty="0"/>
              <a:t>Why should you care?</a:t>
            </a:r>
          </a:p>
        </p:txBody>
      </p:sp>
      <p:sp>
        <p:nvSpPr>
          <p:cNvPr id="4" name="Resilient">
            <a:extLst>
              <a:ext uri="{FF2B5EF4-FFF2-40B4-BE49-F238E27FC236}">
                <a16:creationId xmlns:a16="http://schemas.microsoft.com/office/drawing/2014/main" id="{6635D0E4-FFDF-D24C-B1F1-35D831CD20C3}"/>
              </a:ext>
            </a:extLst>
          </p:cNvPr>
          <p:cNvSpPr/>
          <p:nvPr/>
        </p:nvSpPr>
        <p:spPr>
          <a:xfrm>
            <a:off x="11083141" y="4942501"/>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Resilient</a:t>
            </a:r>
          </a:p>
        </p:txBody>
      </p:sp>
      <p:sp>
        <p:nvSpPr>
          <p:cNvPr id="6" name="Elastic">
            <a:extLst>
              <a:ext uri="{FF2B5EF4-FFF2-40B4-BE49-F238E27FC236}">
                <a16:creationId xmlns:a16="http://schemas.microsoft.com/office/drawing/2014/main" id="{7A741649-10D0-414C-97A1-12FF5BC870DE}"/>
              </a:ext>
            </a:extLst>
          </p:cNvPr>
          <p:cNvSpPr/>
          <p:nvPr/>
        </p:nvSpPr>
        <p:spPr>
          <a:xfrm>
            <a:off x="3248960" y="4938651"/>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Elastic</a:t>
            </a:r>
          </a:p>
        </p:txBody>
      </p:sp>
      <p:sp>
        <p:nvSpPr>
          <p:cNvPr id="7" name="Message-Driven">
            <a:extLst>
              <a:ext uri="{FF2B5EF4-FFF2-40B4-BE49-F238E27FC236}">
                <a16:creationId xmlns:a16="http://schemas.microsoft.com/office/drawing/2014/main" id="{C9EC3822-6FA4-874B-8BDB-D913801BB24A}"/>
              </a:ext>
            </a:extLst>
          </p:cNvPr>
          <p:cNvSpPr/>
          <p:nvPr/>
        </p:nvSpPr>
        <p:spPr>
          <a:xfrm>
            <a:off x="7050277" y="7087594"/>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Message-Driven</a:t>
            </a:r>
          </a:p>
        </p:txBody>
      </p:sp>
      <p:sp>
        <p:nvSpPr>
          <p:cNvPr id="8" name="Responsive">
            <a:extLst>
              <a:ext uri="{FF2B5EF4-FFF2-40B4-BE49-F238E27FC236}">
                <a16:creationId xmlns:a16="http://schemas.microsoft.com/office/drawing/2014/main" id="{AB052BAD-5E7A-F246-B3C9-D29E2214C9EE}"/>
              </a:ext>
            </a:extLst>
          </p:cNvPr>
          <p:cNvSpPr/>
          <p:nvPr/>
        </p:nvSpPr>
        <p:spPr>
          <a:xfrm>
            <a:off x="7003864" y="2733247"/>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Responsive</a:t>
            </a:r>
          </a:p>
        </p:txBody>
      </p:sp>
      <p:sp>
        <p:nvSpPr>
          <p:cNvPr id="14" name="Line">
            <a:extLst>
              <a:ext uri="{FF2B5EF4-FFF2-40B4-BE49-F238E27FC236}">
                <a16:creationId xmlns:a16="http://schemas.microsoft.com/office/drawing/2014/main" id="{B1E2AD18-AA3B-8D4F-A1D5-BBE52E22DC23}"/>
              </a:ext>
            </a:extLst>
          </p:cNvPr>
          <p:cNvSpPr/>
          <p:nvPr/>
        </p:nvSpPr>
        <p:spPr>
          <a:xfrm flipV="1">
            <a:off x="8503410" y="4620676"/>
            <a:ext cx="1" cy="230855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5" name="Line">
            <a:extLst>
              <a:ext uri="{FF2B5EF4-FFF2-40B4-BE49-F238E27FC236}">
                <a16:creationId xmlns:a16="http://schemas.microsoft.com/office/drawing/2014/main" id="{90BCC23A-0398-3444-8036-D8E8B39A204E}"/>
              </a:ext>
            </a:extLst>
          </p:cNvPr>
          <p:cNvSpPr/>
          <p:nvPr/>
        </p:nvSpPr>
        <p:spPr>
          <a:xfrm>
            <a:off x="7354863" y="5774951"/>
            <a:ext cx="3313346" cy="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6" name="Line">
            <a:extLst>
              <a:ext uri="{FF2B5EF4-FFF2-40B4-BE49-F238E27FC236}">
                <a16:creationId xmlns:a16="http://schemas.microsoft.com/office/drawing/2014/main" id="{31C2975C-92CD-EF4A-8362-C70AA9B7A04A}"/>
              </a:ext>
            </a:extLst>
          </p:cNvPr>
          <p:cNvSpPr/>
          <p:nvPr/>
        </p:nvSpPr>
        <p:spPr>
          <a:xfrm flipH="1" flipV="1">
            <a:off x="6669808" y="5774951"/>
            <a:ext cx="3729902" cy="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7" name="Connection Line">
            <a:extLst>
              <a:ext uri="{FF2B5EF4-FFF2-40B4-BE49-F238E27FC236}">
                <a16:creationId xmlns:a16="http://schemas.microsoft.com/office/drawing/2014/main" id="{CA0D485B-9E7D-9444-BF63-D7E6C20F0051}"/>
              </a:ext>
            </a:extLst>
          </p:cNvPr>
          <p:cNvSpPr/>
          <p:nvPr/>
        </p:nvSpPr>
        <p:spPr>
          <a:xfrm>
            <a:off x="4804321" y="6496072"/>
            <a:ext cx="2061830" cy="14773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80" y="21343"/>
                  <a:pt x="2580" y="14143"/>
                  <a:pt x="0" y="0"/>
                </a:cubicBezTo>
              </a:path>
            </a:pathLst>
          </a:custGeom>
          <a:ln w="57150">
            <a:solidFill>
              <a:srgbClr val="000000"/>
            </a:solidFill>
            <a:miter lim="400000"/>
          </a:ln>
        </p:spPr>
        <p:txBody>
          <a:bodyPr/>
          <a:lstStyle/>
          <a:p>
            <a:endParaRPr/>
          </a:p>
        </p:txBody>
      </p:sp>
      <p:sp>
        <p:nvSpPr>
          <p:cNvPr id="18" name="Connection Line">
            <a:extLst>
              <a:ext uri="{FF2B5EF4-FFF2-40B4-BE49-F238E27FC236}">
                <a16:creationId xmlns:a16="http://schemas.microsoft.com/office/drawing/2014/main" id="{B76E96E9-6930-5649-8EC4-B7C20CE9D343}"/>
              </a:ext>
            </a:extLst>
          </p:cNvPr>
          <p:cNvSpPr/>
          <p:nvPr/>
        </p:nvSpPr>
        <p:spPr>
          <a:xfrm>
            <a:off x="4699852" y="3272286"/>
            <a:ext cx="2087383" cy="15045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80" y="7826"/>
                  <a:pt x="11080" y="626"/>
                  <a:pt x="21600" y="0"/>
                </a:cubicBezTo>
              </a:path>
            </a:pathLst>
          </a:custGeom>
          <a:ln w="57150">
            <a:solidFill>
              <a:srgbClr val="000000"/>
            </a:solidFill>
            <a:miter lim="400000"/>
          </a:ln>
        </p:spPr>
        <p:txBody>
          <a:bodyPr/>
          <a:lstStyle/>
          <a:p>
            <a:endParaRPr/>
          </a:p>
        </p:txBody>
      </p:sp>
      <p:sp>
        <p:nvSpPr>
          <p:cNvPr id="19" name="Connection Line">
            <a:extLst>
              <a:ext uri="{FF2B5EF4-FFF2-40B4-BE49-F238E27FC236}">
                <a16:creationId xmlns:a16="http://schemas.microsoft.com/office/drawing/2014/main" id="{97B456D0-E24B-8741-8C2A-C61D9351019C}"/>
              </a:ext>
            </a:extLst>
          </p:cNvPr>
          <p:cNvSpPr/>
          <p:nvPr/>
        </p:nvSpPr>
        <p:spPr>
          <a:xfrm>
            <a:off x="10111040" y="6441202"/>
            <a:ext cx="2302345" cy="1543810"/>
          </a:xfrm>
          <a:custGeom>
            <a:avLst/>
            <a:gdLst/>
            <a:ahLst/>
            <a:cxnLst>
              <a:cxn ang="0">
                <a:pos x="wd2" y="hd2"/>
              </a:cxn>
              <a:cxn ang="5400000">
                <a:pos x="wd2" y="hd2"/>
              </a:cxn>
              <a:cxn ang="10800000">
                <a:pos x="wd2" y="hd2"/>
              </a:cxn>
              <a:cxn ang="16200000">
                <a:pos x="wd2" y="hd2"/>
              </a:cxn>
            </a:cxnLst>
            <a:rect l="0" t="0" r="r" b="b"/>
            <a:pathLst>
              <a:path w="21600" h="20518" extrusionOk="0">
                <a:moveTo>
                  <a:pt x="0" y="20378"/>
                </a:moveTo>
                <a:cubicBezTo>
                  <a:pt x="13619" y="21600"/>
                  <a:pt x="20819" y="14807"/>
                  <a:pt x="21600" y="0"/>
                </a:cubicBezTo>
              </a:path>
            </a:pathLst>
          </a:custGeom>
          <a:ln w="57150">
            <a:solidFill>
              <a:srgbClr val="000000"/>
            </a:solidFill>
            <a:miter lim="400000"/>
          </a:ln>
        </p:spPr>
        <p:txBody>
          <a:bodyPr/>
          <a:lstStyle/>
          <a:p>
            <a:endParaRPr/>
          </a:p>
        </p:txBody>
      </p:sp>
      <p:sp>
        <p:nvSpPr>
          <p:cNvPr id="20" name="Connection Line">
            <a:extLst>
              <a:ext uri="{FF2B5EF4-FFF2-40B4-BE49-F238E27FC236}">
                <a16:creationId xmlns:a16="http://schemas.microsoft.com/office/drawing/2014/main" id="{662B0657-E77B-834E-9704-07F8AD3AFDFE}"/>
              </a:ext>
            </a:extLst>
          </p:cNvPr>
          <p:cNvSpPr/>
          <p:nvPr/>
        </p:nvSpPr>
        <p:spPr>
          <a:xfrm>
            <a:off x="10219649" y="3371882"/>
            <a:ext cx="2320138" cy="1303966"/>
          </a:xfrm>
          <a:custGeom>
            <a:avLst/>
            <a:gdLst/>
            <a:ahLst/>
            <a:cxnLst>
              <a:cxn ang="0">
                <a:pos x="wd2" y="hd2"/>
              </a:cxn>
              <a:cxn ang="5400000">
                <a:pos x="wd2" y="hd2"/>
              </a:cxn>
              <a:cxn ang="10800000">
                <a:pos x="wd2" y="hd2"/>
              </a:cxn>
              <a:cxn ang="16200000">
                <a:pos x="wd2" y="hd2"/>
              </a:cxn>
            </a:cxnLst>
            <a:rect l="0" t="0" r="r" b="b"/>
            <a:pathLst>
              <a:path w="21600" h="20854" extrusionOk="0">
                <a:moveTo>
                  <a:pt x="0" y="64"/>
                </a:moveTo>
                <a:cubicBezTo>
                  <a:pt x="9807" y="-746"/>
                  <a:pt x="17007" y="6184"/>
                  <a:pt x="21600" y="20854"/>
                </a:cubicBezTo>
              </a:path>
            </a:pathLst>
          </a:custGeom>
          <a:ln w="57150">
            <a:solidFill>
              <a:srgbClr val="000000"/>
            </a:solidFill>
            <a:miter lim="400000"/>
          </a:ln>
        </p:spPr>
        <p:txBody>
          <a:bodyPr/>
          <a:lstStyle/>
          <a:p>
            <a:endParaRPr/>
          </a:p>
        </p:txBody>
      </p:sp>
      <p:sp>
        <p:nvSpPr>
          <p:cNvPr id="21" name="Line">
            <a:extLst>
              <a:ext uri="{FF2B5EF4-FFF2-40B4-BE49-F238E27FC236}">
                <a16:creationId xmlns:a16="http://schemas.microsoft.com/office/drawing/2014/main" id="{6D42D55A-15AE-A743-95C6-B5DB6A71BB4B}"/>
              </a:ext>
            </a:extLst>
          </p:cNvPr>
          <p:cNvSpPr/>
          <p:nvPr/>
        </p:nvSpPr>
        <p:spPr>
          <a:xfrm flipH="1" flipV="1">
            <a:off x="4767570" y="6436203"/>
            <a:ext cx="98426" cy="27042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22" name="Line">
            <a:extLst>
              <a:ext uri="{FF2B5EF4-FFF2-40B4-BE49-F238E27FC236}">
                <a16:creationId xmlns:a16="http://schemas.microsoft.com/office/drawing/2014/main" id="{603F2807-51CC-C14F-8E3B-0D5F98C5D6A0}"/>
              </a:ext>
            </a:extLst>
          </p:cNvPr>
          <p:cNvSpPr/>
          <p:nvPr/>
        </p:nvSpPr>
        <p:spPr>
          <a:xfrm flipV="1">
            <a:off x="6710828" y="3265262"/>
            <a:ext cx="229337" cy="1202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p>
        </p:txBody>
      </p:sp>
      <p:sp>
        <p:nvSpPr>
          <p:cNvPr id="23" name="Line">
            <a:extLst>
              <a:ext uri="{FF2B5EF4-FFF2-40B4-BE49-F238E27FC236}">
                <a16:creationId xmlns:a16="http://schemas.microsoft.com/office/drawing/2014/main" id="{8872BB5C-4FA9-6B4C-8DDE-80016CD803AE}"/>
              </a:ext>
            </a:extLst>
          </p:cNvPr>
          <p:cNvSpPr/>
          <p:nvPr/>
        </p:nvSpPr>
        <p:spPr>
          <a:xfrm flipV="1">
            <a:off x="12387497" y="6380975"/>
            <a:ext cx="35072" cy="285629"/>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28" name="Line">
            <a:extLst>
              <a:ext uri="{FF2B5EF4-FFF2-40B4-BE49-F238E27FC236}">
                <a16:creationId xmlns:a16="http://schemas.microsoft.com/office/drawing/2014/main" id="{75C75100-A91B-1943-97E0-AE4B331B1612}"/>
              </a:ext>
            </a:extLst>
          </p:cNvPr>
          <p:cNvSpPr/>
          <p:nvPr/>
        </p:nvSpPr>
        <p:spPr>
          <a:xfrm flipH="1" flipV="1">
            <a:off x="10073097" y="3371882"/>
            <a:ext cx="146552" cy="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p>
        </p:txBody>
      </p:sp>
      <p:sp>
        <p:nvSpPr>
          <p:cNvPr id="24" name="TextBox 23">
            <a:extLst>
              <a:ext uri="{FF2B5EF4-FFF2-40B4-BE49-F238E27FC236}">
                <a16:creationId xmlns:a16="http://schemas.microsoft.com/office/drawing/2014/main" id="{F7447D5C-3CA7-0E42-86AB-A90E72CCA589}"/>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38384026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3B1FDC-AB2A-D743-A3D4-A0FF0C0A65FB}"/>
              </a:ext>
            </a:extLst>
          </p:cNvPr>
          <p:cNvPicPr>
            <a:picLocks noChangeAspect="1"/>
          </p:cNvPicPr>
          <p:nvPr/>
        </p:nvPicPr>
        <p:blipFill rotWithShape="1">
          <a:blip r:embed="rId3"/>
          <a:srcRect t="16325" r="31260"/>
          <a:stretch/>
        </p:blipFill>
        <p:spPr>
          <a:xfrm rot="232455">
            <a:off x="-173250" y="2322857"/>
            <a:ext cx="5832148" cy="4732856"/>
          </a:xfrm>
          <a:prstGeom prst="rect">
            <a:avLst/>
          </a:prstGeom>
        </p:spPr>
      </p:pic>
      <p:pic>
        <p:nvPicPr>
          <p:cNvPr id="10" name="Picture 9">
            <a:extLst>
              <a:ext uri="{FF2B5EF4-FFF2-40B4-BE49-F238E27FC236}">
                <a16:creationId xmlns:a16="http://schemas.microsoft.com/office/drawing/2014/main" id="{4A7319FC-A126-E546-84A3-90A820F5D914}"/>
              </a:ext>
            </a:extLst>
          </p:cNvPr>
          <p:cNvPicPr>
            <a:picLocks noChangeAspect="1"/>
          </p:cNvPicPr>
          <p:nvPr/>
        </p:nvPicPr>
        <p:blipFill>
          <a:blip r:embed="rId4"/>
          <a:stretch>
            <a:fillRect/>
          </a:stretch>
        </p:blipFill>
        <p:spPr>
          <a:xfrm>
            <a:off x="-549607" y="4398653"/>
            <a:ext cx="6391003" cy="3686239"/>
          </a:xfrm>
          <a:prstGeom prst="rect">
            <a:avLst/>
          </a:prstGeom>
        </p:spPr>
      </p:pic>
      <p:pic>
        <p:nvPicPr>
          <p:cNvPr id="9" name="Picture 8">
            <a:extLst>
              <a:ext uri="{FF2B5EF4-FFF2-40B4-BE49-F238E27FC236}">
                <a16:creationId xmlns:a16="http://schemas.microsoft.com/office/drawing/2014/main" id="{E2905752-C04B-4B46-B989-574777FBDF40}"/>
              </a:ext>
            </a:extLst>
          </p:cNvPr>
          <p:cNvPicPr>
            <a:picLocks noChangeAspect="1"/>
          </p:cNvPicPr>
          <p:nvPr/>
        </p:nvPicPr>
        <p:blipFill>
          <a:blip r:embed="rId5"/>
          <a:stretch>
            <a:fillRect/>
          </a:stretch>
        </p:blipFill>
        <p:spPr>
          <a:xfrm>
            <a:off x="13041609" y="3557282"/>
            <a:ext cx="7360744" cy="4188614"/>
          </a:xfrm>
          <a:prstGeom prst="rect">
            <a:avLst/>
          </a:prstGeom>
        </p:spPr>
      </p:pic>
      <p:pic>
        <p:nvPicPr>
          <p:cNvPr id="8" name="Picture 7">
            <a:extLst>
              <a:ext uri="{FF2B5EF4-FFF2-40B4-BE49-F238E27FC236}">
                <a16:creationId xmlns:a16="http://schemas.microsoft.com/office/drawing/2014/main" id="{A9D84F45-A95A-9747-9C79-BC7E406E05A1}"/>
              </a:ext>
            </a:extLst>
          </p:cNvPr>
          <p:cNvPicPr>
            <a:picLocks noChangeAspect="1"/>
          </p:cNvPicPr>
          <p:nvPr/>
        </p:nvPicPr>
        <p:blipFill>
          <a:blip r:embed="rId6"/>
          <a:stretch>
            <a:fillRect/>
          </a:stretch>
        </p:blipFill>
        <p:spPr>
          <a:xfrm rot="20702959">
            <a:off x="-111564" y="6455170"/>
            <a:ext cx="6736279" cy="3861331"/>
          </a:xfrm>
          <a:prstGeom prst="rect">
            <a:avLst/>
          </a:prstGeom>
        </p:spPr>
      </p:pic>
      <p:sp>
        <p:nvSpPr>
          <p:cNvPr id="2" name="Title 1">
            <a:extLst>
              <a:ext uri="{FF2B5EF4-FFF2-40B4-BE49-F238E27FC236}">
                <a16:creationId xmlns:a16="http://schemas.microsoft.com/office/drawing/2014/main" id="{D43043AB-A0C4-F241-AC6E-10728DD5C698}"/>
              </a:ext>
            </a:extLst>
          </p:cNvPr>
          <p:cNvSpPr>
            <a:spLocks noGrp="1"/>
          </p:cNvSpPr>
          <p:nvPr>
            <p:ph type="title"/>
          </p:nvPr>
        </p:nvSpPr>
        <p:spPr/>
        <p:txBody>
          <a:bodyPr/>
          <a:lstStyle/>
          <a:p>
            <a:r>
              <a:rPr lang="en-US" dirty="0"/>
              <a:t>What Can You Do?</a:t>
            </a:r>
          </a:p>
        </p:txBody>
      </p:sp>
      <p:pic>
        <p:nvPicPr>
          <p:cNvPr id="11" name="Picture 10">
            <a:extLst>
              <a:ext uri="{FF2B5EF4-FFF2-40B4-BE49-F238E27FC236}">
                <a16:creationId xmlns:a16="http://schemas.microsoft.com/office/drawing/2014/main" id="{0AB1D4B2-6C6C-FB43-8D13-84618573C36D}"/>
              </a:ext>
            </a:extLst>
          </p:cNvPr>
          <p:cNvPicPr>
            <a:picLocks noChangeAspect="1"/>
          </p:cNvPicPr>
          <p:nvPr/>
        </p:nvPicPr>
        <p:blipFill>
          <a:blip r:embed="rId7"/>
          <a:stretch>
            <a:fillRect/>
          </a:stretch>
        </p:blipFill>
        <p:spPr>
          <a:xfrm rot="21374742">
            <a:off x="5654908" y="3136201"/>
            <a:ext cx="7729581" cy="4054613"/>
          </a:xfrm>
          <a:prstGeom prst="rect">
            <a:avLst/>
          </a:prstGeom>
        </p:spPr>
      </p:pic>
      <p:pic>
        <p:nvPicPr>
          <p:cNvPr id="4" name="Picture 3">
            <a:extLst>
              <a:ext uri="{FF2B5EF4-FFF2-40B4-BE49-F238E27FC236}">
                <a16:creationId xmlns:a16="http://schemas.microsoft.com/office/drawing/2014/main" id="{D79145A8-700F-9A4F-A7B4-A4A64C0362F3}"/>
              </a:ext>
            </a:extLst>
          </p:cNvPr>
          <p:cNvPicPr>
            <a:picLocks noChangeAspect="1"/>
          </p:cNvPicPr>
          <p:nvPr/>
        </p:nvPicPr>
        <p:blipFill>
          <a:blip r:embed="rId8"/>
          <a:stretch>
            <a:fillRect/>
          </a:stretch>
        </p:blipFill>
        <p:spPr>
          <a:xfrm rot="895308">
            <a:off x="10772444" y="5823979"/>
            <a:ext cx="8375594" cy="4521824"/>
          </a:xfrm>
          <a:prstGeom prst="rect">
            <a:avLst/>
          </a:prstGeom>
        </p:spPr>
      </p:pic>
      <p:pic>
        <p:nvPicPr>
          <p:cNvPr id="7" name="Picture 6">
            <a:extLst>
              <a:ext uri="{FF2B5EF4-FFF2-40B4-BE49-F238E27FC236}">
                <a16:creationId xmlns:a16="http://schemas.microsoft.com/office/drawing/2014/main" id="{75593605-4A46-414E-B9E8-CB335E85E0D7}"/>
              </a:ext>
            </a:extLst>
          </p:cNvPr>
          <p:cNvPicPr>
            <a:picLocks noChangeAspect="1"/>
          </p:cNvPicPr>
          <p:nvPr/>
        </p:nvPicPr>
        <p:blipFill>
          <a:blip r:embed="rId9"/>
          <a:stretch>
            <a:fillRect/>
          </a:stretch>
        </p:blipFill>
        <p:spPr>
          <a:xfrm rot="255875">
            <a:off x="4859506" y="6177021"/>
            <a:ext cx="6736278" cy="4054613"/>
          </a:xfrm>
          <a:prstGeom prst="rect">
            <a:avLst/>
          </a:prstGeom>
        </p:spPr>
      </p:pic>
    </p:spTree>
    <p:extLst>
      <p:ext uri="{BB962C8B-B14F-4D97-AF65-F5344CB8AC3E}">
        <p14:creationId xmlns:p14="http://schemas.microsoft.com/office/powerpoint/2010/main" val="6497870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Links to Learn More"/>
          <p:cNvSpPr txBox="1">
            <a:spLocks noGrp="1"/>
          </p:cNvSpPr>
          <p:nvPr>
            <p:ph type="title"/>
          </p:nvPr>
        </p:nvSpPr>
        <p:spPr>
          <a:xfrm>
            <a:off x="1270039" y="17269"/>
            <a:ext cx="14800185" cy="2159000"/>
          </a:xfrm>
          <a:prstGeom prst="rect">
            <a:avLst/>
          </a:prstGeom>
        </p:spPr>
        <p:txBody>
          <a:bodyPr/>
          <a:lstStyle/>
          <a:p>
            <a:r>
              <a:rPr dirty="0"/>
              <a:t>Links to Learn More</a:t>
            </a:r>
          </a:p>
        </p:txBody>
      </p:sp>
      <p:sp>
        <p:nvSpPr>
          <p:cNvPr id="182" name="https://www.reactivemanifesto.org/…"/>
          <p:cNvSpPr txBox="1">
            <a:spLocks noGrp="1"/>
          </p:cNvSpPr>
          <p:nvPr>
            <p:ph type="body" idx="1"/>
          </p:nvPr>
        </p:nvSpPr>
        <p:spPr>
          <a:prstGeom prst="rect">
            <a:avLst/>
          </a:prstGeom>
        </p:spPr>
        <p:txBody>
          <a:bodyPr>
            <a:normAutofit fontScale="70000" lnSpcReduction="20000"/>
          </a:bodyPr>
          <a:lstStyle/>
          <a:p>
            <a:r>
              <a:rPr u="sng" dirty="0">
                <a:hlinkClick r:id="rId3"/>
              </a:rPr>
              <a:t>https://www.reactivemanifesto.org/</a:t>
            </a:r>
            <a:endParaRPr lang="en-GB" u="sng" dirty="0">
              <a:hlinkClick r:id="rId3"/>
            </a:endParaRPr>
          </a:p>
          <a:p>
            <a:r>
              <a:rPr lang="en-GB" u="sng" dirty="0">
                <a:hlinkClick r:id="rId3"/>
              </a:rPr>
              <a:t>https://developer.ibm.com/series/reactive-in-practice/</a:t>
            </a:r>
          </a:p>
          <a:p>
            <a:r>
              <a:rPr lang="en-GB" u="sng" dirty="0">
                <a:hlinkClick r:id="rId3"/>
              </a:rPr>
              <a:t>https://www.oreilly.com/learning/why-reactive</a:t>
            </a:r>
            <a:endParaRPr u="sng" dirty="0">
              <a:hlinkClick r:id="rId3"/>
            </a:endParaRPr>
          </a:p>
          <a:p>
            <a:r>
              <a:rPr u="sng" dirty="0">
                <a:hlinkClick r:id="rId4"/>
              </a:rPr>
              <a:t>https://www.lightbend.com/blog/understand-reactive-architecture-design-and-programming-in-less-than-12-minutes</a:t>
            </a:r>
            <a:endParaRPr lang="en-GB" u="sng" dirty="0">
              <a:hlinkClick r:id="rId4"/>
            </a:endParaRPr>
          </a:p>
          <a:p>
            <a:r>
              <a:rPr lang="en-GB" u="sng" dirty="0">
                <a:hlinkClick r:id="rId4"/>
              </a:rPr>
              <a:t>https://akka.io/</a:t>
            </a:r>
          </a:p>
          <a:p>
            <a:r>
              <a:rPr lang="en-GB" u="sng" dirty="0">
                <a:hlinkClick r:id="rId4"/>
              </a:rPr>
              <a:t>https://www.lagomframework.com/</a:t>
            </a:r>
            <a:endParaRPr u="sng" dirty="0">
              <a:hlinkClick r:id="rId4"/>
            </a:endParaRPr>
          </a:p>
          <a:p>
            <a:r>
              <a:rPr lang="en-GB" u="sng" dirty="0">
                <a:hlinkClick r:id="rId5"/>
              </a:rPr>
              <a:t>https://www.ibm.com/marketplace/reactive-platform</a:t>
            </a:r>
          </a:p>
          <a:p>
            <a:r>
              <a:rPr lang="en-GB" u="sng" dirty="0">
                <a:hlinkClick r:id="rId5"/>
              </a:rPr>
              <a:t>https://towardsdatascience.com/cap-theorem-and-distributed-database-management-systems-5c2be977950e</a:t>
            </a:r>
            <a:endParaRPr u="sng" dirty="0">
              <a:hlinkClick r:id="rId5"/>
            </a:endParaRPr>
          </a:p>
        </p:txBody>
      </p:sp>
      <p:sp>
        <p:nvSpPr>
          <p:cNvPr id="6" name="TextBox 5">
            <a:extLst>
              <a:ext uri="{FF2B5EF4-FFF2-40B4-BE49-F238E27FC236}">
                <a16:creationId xmlns:a16="http://schemas.microsoft.com/office/drawing/2014/main" id="{69EB5F94-1AE2-1F4A-A9D1-4C727CA6E099}"/>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DE09615D-24FD-4086-87D4-3BC6FF438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20683" cy="97536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2CD1987F-8813-4F4A-BE57-BB00FB4F0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7340262" cy="9753600"/>
          </a:xfrm>
          <a:prstGeom prst="rect">
            <a:avLst/>
          </a:prstGeom>
        </p:spPr>
      </p:pic>
      <p:sp>
        <p:nvSpPr>
          <p:cNvPr id="2" name="Title 1">
            <a:extLst>
              <a:ext uri="{FF2B5EF4-FFF2-40B4-BE49-F238E27FC236}">
                <a16:creationId xmlns:a16="http://schemas.microsoft.com/office/drawing/2014/main" id="{1E9CB185-C177-AA4C-A3C1-966CE26583F6}"/>
              </a:ext>
            </a:extLst>
          </p:cNvPr>
          <p:cNvSpPr>
            <a:spLocks noGrp="1"/>
          </p:cNvSpPr>
          <p:nvPr>
            <p:ph type="title"/>
          </p:nvPr>
        </p:nvSpPr>
        <p:spPr>
          <a:xfrm>
            <a:off x="7792279" y="1141980"/>
            <a:ext cx="7955162" cy="2067984"/>
          </a:xfrm>
        </p:spPr>
        <p:txBody>
          <a:bodyPr vert="horz" lIns="91440" tIns="45720" rIns="91440" bIns="45720" rtlCol="0" anchor="ctr">
            <a:normAutofit/>
          </a:bodyPr>
          <a:lstStyle/>
          <a:p>
            <a:pPr algn="l" defTabSz="914400">
              <a:lnSpc>
                <a:spcPct val="90000"/>
              </a:lnSpc>
              <a:spcBef>
                <a:spcPct val="0"/>
              </a:spcBef>
            </a:pPr>
            <a:r>
              <a:rPr lang="en-US" kern="1200" dirty="0">
                <a:latin typeface="+mj-lt"/>
                <a:ea typeface="+mj-ea"/>
                <a:cs typeface="+mj-cs"/>
              </a:rPr>
              <a:t>Thank You</a:t>
            </a:r>
          </a:p>
        </p:txBody>
      </p:sp>
      <p:sp>
        <p:nvSpPr>
          <p:cNvPr id="81" name="Freeform 67">
            <a:extLst>
              <a:ext uri="{FF2B5EF4-FFF2-40B4-BE49-F238E27FC236}">
                <a16:creationId xmlns:a16="http://schemas.microsoft.com/office/drawing/2014/main" id="{68C00EAE-4816-44D0-8DA9-3F070179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6540"/>
            <a:ext cx="4611170" cy="3847060"/>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Oval 82">
            <a:extLst>
              <a:ext uri="{FF2B5EF4-FFF2-40B4-BE49-F238E27FC236}">
                <a16:creationId xmlns:a16="http://schemas.microsoft.com/office/drawing/2014/main" id="{D5391212-5277-4C05-9E96-E724C961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1527" y="4005880"/>
            <a:ext cx="4075275" cy="4075151"/>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65">
            <a:extLst>
              <a:ext uri="{FF2B5EF4-FFF2-40B4-BE49-F238E27FC236}">
                <a16:creationId xmlns:a16="http://schemas.microsoft.com/office/drawing/2014/main" id="{0B331F10-0144-4133-AB48-EDEFB3546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18376" cy="4929288"/>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Image result for devnexus  logo">
            <a:extLst>
              <a:ext uri="{FF2B5EF4-FFF2-40B4-BE49-F238E27FC236}">
                <a16:creationId xmlns:a16="http://schemas.microsoft.com/office/drawing/2014/main" id="{AFF4FDC0-CA11-C94C-9662-F19A62D60913}"/>
              </a:ext>
            </a:extLst>
          </p:cNvPr>
          <p:cNvPicPr>
            <a:picLocks noChangeAspect="1" noChangeArrowheads="1"/>
          </p:cNvPicPr>
          <p:nvPr/>
        </p:nvPicPr>
        <p:blipFill rotWithShape="1">
          <a:blip r:embed="rId4">
            <a:clrChange>
              <a:clrFrom>
                <a:srgbClr val="F8F8F8"/>
              </a:clrFrom>
              <a:clrTo>
                <a:srgbClr val="F8F8F8">
                  <a:alpha val="0"/>
                </a:srgbClr>
              </a:clrTo>
            </a:clrChange>
            <a:alphaModFix/>
            <a:extLst>
              <a:ext uri="{28A0092B-C50C-407E-A947-70E740481C1C}">
                <a14:useLocalDpi xmlns:a14="http://schemas.microsoft.com/office/drawing/2010/main" val="0"/>
              </a:ext>
            </a:extLst>
          </a:blip>
          <a:srcRect l="18101" r="18244"/>
          <a:stretch/>
        </p:blipFill>
        <p:spPr bwMode="auto">
          <a:xfrm>
            <a:off x="-972782" y="5783755"/>
            <a:ext cx="5818357" cy="4806130"/>
          </a:xfrm>
          <a:custGeom>
            <a:avLst/>
            <a:gdLst>
              <a:gd name="connsiteX0" fmla="*/ 1464476 w 3083442"/>
              <a:gd name="connsiteY0" fmla="*/ 0 h 2547077"/>
              <a:gd name="connsiteX1" fmla="*/ 3083442 w 3083442"/>
              <a:gd name="connsiteY1" fmla="*/ 1618966 h 2547077"/>
              <a:gd name="connsiteX2" fmla="*/ 2806948 w 3083442"/>
              <a:gd name="connsiteY2" fmla="*/ 2524145 h 2547077"/>
              <a:gd name="connsiteX3" fmla="*/ 2789800 w 3083442"/>
              <a:gd name="connsiteY3" fmla="*/ 2547077 h 2547077"/>
              <a:gd name="connsiteX4" fmla="*/ 139152 w 3083442"/>
              <a:gd name="connsiteY4" fmla="*/ 2547077 h 2547077"/>
              <a:gd name="connsiteX5" fmla="*/ 122004 w 3083442"/>
              <a:gd name="connsiteY5" fmla="*/ 2524145 h 2547077"/>
              <a:gd name="connsiteX6" fmla="*/ 40911 w 3083442"/>
              <a:gd name="connsiteY6" fmla="*/ 2390661 h 2547077"/>
              <a:gd name="connsiteX7" fmla="*/ 0 w 3083442"/>
              <a:gd name="connsiteY7" fmla="*/ 2305737 h 2547077"/>
              <a:gd name="connsiteX8" fmla="*/ 0 w 3083442"/>
              <a:gd name="connsiteY8" fmla="*/ 932195 h 2547077"/>
              <a:gd name="connsiteX9" fmla="*/ 40911 w 3083442"/>
              <a:gd name="connsiteY9" fmla="*/ 847271 h 2547077"/>
              <a:gd name="connsiteX10" fmla="*/ 1464476 w 3083442"/>
              <a:gd name="connsiteY10" fmla="*/ 0 h 254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442" h="2547077">
                <a:moveTo>
                  <a:pt x="1464476" y="0"/>
                </a:moveTo>
                <a:cubicBezTo>
                  <a:pt x="2358607" y="0"/>
                  <a:pt x="3083442" y="724836"/>
                  <a:pt x="3083442" y="1618966"/>
                </a:cubicBezTo>
                <a:cubicBezTo>
                  <a:pt x="3083442" y="1954265"/>
                  <a:pt x="2981512" y="2265757"/>
                  <a:pt x="2806948" y="2524145"/>
                </a:cubicBezTo>
                <a:lnTo>
                  <a:pt x="2789800" y="2547077"/>
                </a:lnTo>
                <a:lnTo>
                  <a:pt x="139152" y="2547077"/>
                </a:lnTo>
                <a:lnTo>
                  <a:pt x="122004" y="2524145"/>
                </a:lnTo>
                <a:cubicBezTo>
                  <a:pt x="92910" y="2481081"/>
                  <a:pt x="65834" y="2436541"/>
                  <a:pt x="40911" y="2390661"/>
                </a:cubicBezTo>
                <a:lnTo>
                  <a:pt x="0" y="2305737"/>
                </a:lnTo>
                <a:lnTo>
                  <a:pt x="0" y="932195"/>
                </a:lnTo>
                <a:lnTo>
                  <a:pt x="40911" y="847271"/>
                </a:lnTo>
                <a:cubicBezTo>
                  <a:pt x="315065" y="342598"/>
                  <a:pt x="849762" y="0"/>
                  <a:pt x="1464476"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030" name="Picture 6" descr="Image result for linkedin logo">
            <a:extLst>
              <a:ext uri="{FF2B5EF4-FFF2-40B4-BE49-F238E27FC236}">
                <a16:creationId xmlns:a16="http://schemas.microsoft.com/office/drawing/2014/main" id="{4A6B6C4E-AC93-1348-8C29-FE03E8A76FF5}"/>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3" r="6" b="6"/>
          <a:stretch/>
        </p:blipFill>
        <p:spPr bwMode="auto">
          <a:xfrm>
            <a:off x="5024488" y="4244141"/>
            <a:ext cx="3634461" cy="363435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028" name="Picture 4" descr="Image result for twitter logo">
            <a:extLst>
              <a:ext uri="{FF2B5EF4-FFF2-40B4-BE49-F238E27FC236}">
                <a16:creationId xmlns:a16="http://schemas.microsoft.com/office/drawing/2014/main" id="{DFE01EEA-EBB9-254C-9AB1-9D1E91B4EAA9}"/>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3519" r="10027" b="2"/>
          <a:stretch/>
        </p:blipFill>
        <p:spPr bwMode="auto">
          <a:xfrm>
            <a:off x="1" y="-1"/>
            <a:ext cx="5608151" cy="4719069"/>
          </a:xfrm>
          <a:custGeom>
            <a:avLst/>
            <a:gdLst>
              <a:gd name="connsiteX0" fmla="*/ 73119 w 3943111"/>
              <a:gd name="connsiteY0" fmla="*/ 0 h 3318096"/>
              <a:gd name="connsiteX1" fmla="*/ 3572026 w 3943111"/>
              <a:gd name="connsiteY1" fmla="*/ 0 h 3318096"/>
              <a:gd name="connsiteX2" fmla="*/ 3580957 w 3943111"/>
              <a:gd name="connsiteY2" fmla="*/ 11944 h 3318096"/>
              <a:gd name="connsiteX3" fmla="*/ 3943111 w 3943111"/>
              <a:gd name="connsiteY3" fmla="*/ 1197557 h 3318096"/>
              <a:gd name="connsiteX4" fmla="*/ 1822572 w 3943111"/>
              <a:gd name="connsiteY4" fmla="*/ 3318096 h 3318096"/>
              <a:gd name="connsiteX5" fmla="*/ 64188 w 3943111"/>
              <a:gd name="connsiteY5" fmla="*/ 2383171 h 3318096"/>
              <a:gd name="connsiteX6" fmla="*/ 0 w 3943111"/>
              <a:gd name="connsiteY6" fmla="*/ 2277515 h 3318096"/>
              <a:gd name="connsiteX7" fmla="*/ 0 w 3943111"/>
              <a:gd name="connsiteY7" fmla="*/ 117600 h 3318096"/>
              <a:gd name="connsiteX8" fmla="*/ 64188 w 3943111"/>
              <a:gd name="connsiteY8" fmla="*/ 11944 h 33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95F61A0-A835-BD45-A8A6-6B82708AA303}"/>
              </a:ext>
            </a:extLst>
          </p:cNvPr>
          <p:cNvSpPr>
            <a:spLocks noGrp="1"/>
          </p:cNvSpPr>
          <p:nvPr>
            <p:ph type="body" idx="1"/>
          </p:nvPr>
        </p:nvSpPr>
        <p:spPr>
          <a:xfrm>
            <a:off x="9578509" y="3444169"/>
            <a:ext cx="6163343" cy="5175878"/>
          </a:xfrm>
        </p:spPr>
        <p:txBody>
          <a:bodyPr vert="horz" lIns="91440" tIns="45720" rIns="91440" bIns="45720" rtlCol="0" anchor="ctr">
            <a:normAutofit/>
          </a:bodyPr>
          <a:lstStyle/>
          <a:p>
            <a:pPr marL="0" indent="0" defTabSz="914400">
              <a:lnSpc>
                <a:spcPct val="90000"/>
              </a:lnSpc>
              <a:buNone/>
            </a:pPr>
            <a:r>
              <a:rPr lang="en-US" sz="3600" kern="1200" dirty="0">
                <a:latin typeface="+mn-lt"/>
                <a:ea typeface="+mn-ea"/>
                <a:cs typeface="+mn-cs"/>
              </a:rPr>
              <a:t>@gracejansen27</a:t>
            </a:r>
          </a:p>
          <a:p>
            <a:pPr marL="0" indent="0" defTabSz="914400">
              <a:lnSpc>
                <a:spcPct val="90000"/>
              </a:lnSpc>
              <a:buNone/>
            </a:pPr>
            <a:r>
              <a:rPr lang="en-US" sz="3600" kern="1200" dirty="0">
                <a:latin typeface="+mn-lt"/>
                <a:ea typeface="+mn-ea"/>
                <a:cs typeface="+mn-cs"/>
                <a:hlinkClick r:id="rId7"/>
              </a:rPr>
              <a:t>https://www.linkedin.com/in/grace-jansen/</a:t>
            </a:r>
            <a:endParaRPr lang="en-US" sz="3600" kern="1200" dirty="0">
              <a:latin typeface="+mn-lt"/>
              <a:ea typeface="+mn-ea"/>
              <a:cs typeface="+mn-cs"/>
            </a:endParaRPr>
          </a:p>
        </p:txBody>
      </p:sp>
    </p:spTree>
    <p:extLst>
      <p:ext uri="{BB962C8B-B14F-4D97-AF65-F5344CB8AC3E}">
        <p14:creationId xmlns:p14="http://schemas.microsoft.com/office/powerpoint/2010/main" val="137068292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lightbend akka play lagom">
            <a:extLst>
              <a:ext uri="{FF2B5EF4-FFF2-40B4-BE49-F238E27FC236}">
                <a16:creationId xmlns:a16="http://schemas.microsoft.com/office/drawing/2014/main" id="{42928F55-660A-D84A-8BD5-E8FB9B750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31" y="571500"/>
            <a:ext cx="15653130" cy="881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066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Bees and Software Link"/>
          <p:cNvSpPr txBox="1">
            <a:spLocks noGrp="1"/>
          </p:cNvSpPr>
          <p:nvPr>
            <p:ph type="title"/>
          </p:nvPr>
        </p:nvSpPr>
        <p:spPr>
          <a:xfrm>
            <a:off x="1270038" y="10874"/>
            <a:ext cx="14800185" cy="2159000"/>
          </a:xfrm>
          <a:prstGeom prst="rect">
            <a:avLst/>
          </a:prstGeom>
        </p:spPr>
        <p:txBody>
          <a:bodyPr/>
          <a:lstStyle>
            <a:lvl1pPr defTabSz="572516">
              <a:defRPr sz="7840">
                <a:solidFill>
                  <a:srgbClr val="020202"/>
                </a:solidFill>
              </a:defRPr>
            </a:lvl1pPr>
          </a:lstStyle>
          <a:p>
            <a:r>
              <a:rPr dirty="0"/>
              <a:t>Bees and Software Link</a:t>
            </a:r>
          </a:p>
        </p:txBody>
      </p:sp>
      <p:pic>
        <p:nvPicPr>
          <p:cNvPr id="130" name="Scan_grace.jansen1-ibm.com_1-16-2019_11-44-11-1.pdf" descr="Scan_grace.jansen1-ibm.com_1-16-2019_11-44-11-1.pdf"/>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5872" t="26755" r="13387" b="846"/>
          <a:stretch>
            <a:fillRect/>
          </a:stretch>
        </p:blipFill>
        <p:spPr>
          <a:xfrm rot="16200000">
            <a:off x="4471036" y="791278"/>
            <a:ext cx="7893083" cy="10009812"/>
          </a:xfrm>
          <a:prstGeom prst="rect">
            <a:avLst/>
          </a:prstGeom>
          <a:ln w="12700">
            <a:miter lim="400000"/>
          </a:ln>
        </p:spPr>
      </p:pic>
      <p:sp>
        <p:nvSpPr>
          <p:cNvPr id="6" name="TextBox 5">
            <a:extLst>
              <a:ext uri="{FF2B5EF4-FFF2-40B4-BE49-F238E27FC236}">
                <a16:creationId xmlns:a16="http://schemas.microsoft.com/office/drawing/2014/main" id="{CA2AF12D-5A9B-9B42-AC43-98EB7359F95D}"/>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Scan_grace.jansen1-ibm.com_1-15-2019_12-10-27.pdf" descr="Scan_grace.jansen1-ibm.com_1-15-2019_12-10-27.pdf"/>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195" t="1416"/>
          <a:stretch/>
        </p:blipFill>
        <p:spPr>
          <a:xfrm rot="5397281">
            <a:off x="3499440" y="-566181"/>
            <a:ext cx="8517291" cy="12114581"/>
          </a:xfrm>
          <a:prstGeom prst="rect">
            <a:avLst/>
          </a:prstGeom>
          <a:ln w="12700">
            <a:miter lim="400000"/>
          </a:ln>
        </p:spPr>
      </p:pic>
      <p:sp>
        <p:nvSpPr>
          <p:cNvPr id="132" name="Food Foraging"/>
          <p:cNvSpPr txBox="1">
            <a:spLocks noGrp="1"/>
          </p:cNvSpPr>
          <p:nvPr>
            <p:ph type="title"/>
          </p:nvPr>
        </p:nvSpPr>
        <p:spPr>
          <a:xfrm>
            <a:off x="1270038" y="17269"/>
            <a:ext cx="14800185" cy="2159000"/>
          </a:xfrm>
          <a:prstGeom prst="rect">
            <a:avLst/>
          </a:prstGeom>
        </p:spPr>
        <p:txBody>
          <a:bodyPr/>
          <a:lstStyle/>
          <a:p>
            <a:r>
              <a:rPr dirty="0"/>
              <a:t>Food Foraging</a:t>
            </a:r>
          </a:p>
        </p:txBody>
      </p:sp>
      <p:sp>
        <p:nvSpPr>
          <p:cNvPr id="6" name="TextBox 5">
            <a:extLst>
              <a:ext uri="{FF2B5EF4-FFF2-40B4-BE49-F238E27FC236}">
                <a16:creationId xmlns:a16="http://schemas.microsoft.com/office/drawing/2014/main" id="{E7C9F34D-C8B2-B640-8C8D-319BCFDA632E}"/>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ong Live the Queen"/>
          <p:cNvSpPr txBox="1">
            <a:spLocks noGrp="1"/>
          </p:cNvSpPr>
          <p:nvPr>
            <p:ph type="title"/>
          </p:nvPr>
        </p:nvSpPr>
        <p:spPr>
          <a:xfrm>
            <a:off x="1270038" y="17269"/>
            <a:ext cx="14800185" cy="2159000"/>
          </a:xfrm>
          <a:prstGeom prst="rect">
            <a:avLst/>
          </a:prstGeom>
        </p:spPr>
        <p:txBody>
          <a:bodyPr/>
          <a:lstStyle/>
          <a:p>
            <a:r>
              <a:rPr dirty="0"/>
              <a:t>Long Live the Queen</a:t>
            </a:r>
          </a:p>
        </p:txBody>
      </p:sp>
      <p:pic>
        <p:nvPicPr>
          <p:cNvPr id="138" name="Scan_grace.jansen1-ibm.com_1-15-2019_12-10-27-2.pdf" descr="Scan_grace.jansen1-ibm.com_1-15-2019_12-10-27-2.pdf"/>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7890" t="1334" r="1735"/>
          <a:stretch/>
        </p:blipFill>
        <p:spPr>
          <a:xfrm rot="16200000" flipH="1">
            <a:off x="5236691" y="-1862274"/>
            <a:ext cx="7379722" cy="14632826"/>
          </a:xfrm>
          <a:prstGeom prst="rect">
            <a:avLst/>
          </a:prstGeom>
          <a:ln w="12700">
            <a:miter lim="400000"/>
          </a:ln>
        </p:spPr>
      </p:pic>
      <p:sp>
        <p:nvSpPr>
          <p:cNvPr id="6" name="TextBox 5">
            <a:extLst>
              <a:ext uri="{FF2B5EF4-FFF2-40B4-BE49-F238E27FC236}">
                <a16:creationId xmlns:a16="http://schemas.microsoft.com/office/drawing/2014/main" id="{174F0FCA-0D32-F841-90B1-529F2150AFDB}"/>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Bees at War"/>
          <p:cNvSpPr txBox="1">
            <a:spLocks noGrp="1"/>
          </p:cNvSpPr>
          <p:nvPr>
            <p:ph type="title"/>
          </p:nvPr>
        </p:nvSpPr>
        <p:spPr>
          <a:xfrm>
            <a:off x="1270038" y="17269"/>
            <a:ext cx="14800185" cy="2159000"/>
          </a:xfrm>
          <a:prstGeom prst="rect">
            <a:avLst/>
          </a:prstGeom>
        </p:spPr>
        <p:txBody>
          <a:bodyPr/>
          <a:lstStyle/>
          <a:p>
            <a:r>
              <a:rPr dirty="0"/>
              <a:t>Bees at War</a:t>
            </a:r>
          </a:p>
        </p:txBody>
      </p:sp>
      <p:pic>
        <p:nvPicPr>
          <p:cNvPr id="143" name="Scan_grace.jansen1-ibm.com_1-15-2019_12-10-27-1.pdf" descr="Scan_grace.jansen1-ibm.com_1-15-2019_12-10-27-1.pdf"/>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11987" t="1645" b="1"/>
          <a:stretch/>
        </p:blipFill>
        <p:spPr>
          <a:xfrm rot="5398288">
            <a:off x="4955772" y="-229791"/>
            <a:ext cx="7581927" cy="11966000"/>
          </a:xfrm>
          <a:prstGeom prst="rect">
            <a:avLst/>
          </a:prstGeom>
          <a:ln w="12700">
            <a:miter lim="400000"/>
          </a:ln>
        </p:spPr>
      </p:pic>
      <p:sp>
        <p:nvSpPr>
          <p:cNvPr id="6" name="TextBox 5">
            <a:extLst>
              <a:ext uri="{FF2B5EF4-FFF2-40B4-BE49-F238E27FC236}">
                <a16:creationId xmlns:a16="http://schemas.microsoft.com/office/drawing/2014/main" id="{272E4C14-CDEB-6E44-8865-859DCF73CAFE}"/>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active Manifesto"/>
          <p:cNvSpPr txBox="1">
            <a:spLocks noGrp="1"/>
          </p:cNvSpPr>
          <p:nvPr>
            <p:ph type="title"/>
          </p:nvPr>
        </p:nvSpPr>
        <p:spPr>
          <a:xfrm>
            <a:off x="3151581" y="-10980"/>
            <a:ext cx="11099800" cy="2159000"/>
          </a:xfrm>
          <a:prstGeom prst="rect">
            <a:avLst/>
          </a:prstGeom>
        </p:spPr>
        <p:txBody>
          <a:bodyPr/>
          <a:lstStyle/>
          <a:p>
            <a:r>
              <a:t>Reactive Manifesto</a:t>
            </a:r>
          </a:p>
        </p:txBody>
      </p:sp>
      <p:sp>
        <p:nvSpPr>
          <p:cNvPr id="148" name="Resilient"/>
          <p:cNvSpPr/>
          <p:nvPr/>
        </p:nvSpPr>
        <p:spPr>
          <a:xfrm>
            <a:off x="11083141" y="4942501"/>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Resilient</a:t>
            </a:r>
          </a:p>
        </p:txBody>
      </p:sp>
      <p:pic>
        <p:nvPicPr>
          <p:cNvPr id="149" name="Image" descr="Image"/>
          <p:cNvPicPr>
            <a:picLocks/>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tretch>
            <a:fillRect/>
          </a:stretch>
        </p:blipFill>
        <p:spPr>
          <a:xfrm>
            <a:off x="11083141" y="4904304"/>
            <a:ext cx="2968970" cy="1368425"/>
          </a:xfrm>
          <a:prstGeom prst="rect">
            <a:avLst/>
          </a:prstGeom>
        </p:spPr>
      </p:pic>
      <p:sp>
        <p:nvSpPr>
          <p:cNvPr id="150" name="Elastic"/>
          <p:cNvSpPr/>
          <p:nvPr/>
        </p:nvSpPr>
        <p:spPr>
          <a:xfrm>
            <a:off x="3248960" y="4938651"/>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Elastic</a:t>
            </a:r>
          </a:p>
        </p:txBody>
      </p:sp>
      <p:sp>
        <p:nvSpPr>
          <p:cNvPr id="151" name="Message-Driven"/>
          <p:cNvSpPr/>
          <p:nvPr/>
        </p:nvSpPr>
        <p:spPr>
          <a:xfrm>
            <a:off x="7050277" y="7087594"/>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Message-Driven</a:t>
            </a:r>
          </a:p>
        </p:txBody>
      </p:sp>
      <p:sp>
        <p:nvSpPr>
          <p:cNvPr id="152" name="Responsive"/>
          <p:cNvSpPr/>
          <p:nvPr/>
        </p:nvSpPr>
        <p:spPr>
          <a:xfrm>
            <a:off x="7003864" y="2733247"/>
            <a:ext cx="2968969" cy="1270001"/>
          </a:xfrm>
          <a:prstGeom prst="roundRect">
            <a:avLst>
              <a:gd name="adj" fmla="val 15000"/>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Responsive</a:t>
            </a:r>
          </a:p>
        </p:txBody>
      </p:sp>
      <p:grpSp>
        <p:nvGrpSpPr>
          <p:cNvPr id="155" name="Rounded Rectangle"/>
          <p:cNvGrpSpPr/>
          <p:nvPr/>
        </p:nvGrpSpPr>
        <p:grpSpPr>
          <a:xfrm>
            <a:off x="6963556" y="2717743"/>
            <a:ext cx="3109540" cy="1308198"/>
            <a:chOff x="0" y="0"/>
            <a:chExt cx="3152869" cy="1478521"/>
          </a:xfrm>
        </p:grpSpPr>
        <p:sp>
          <p:nvSpPr>
            <p:cNvPr id="154" name="Rounded Rectangle"/>
            <p:cNvSpPr/>
            <p:nvPr/>
          </p:nvSpPr>
          <p:spPr>
            <a:xfrm>
              <a:off x="38100" y="38100"/>
              <a:ext cx="3076670" cy="1402322"/>
            </a:xfrm>
            <a:prstGeom prst="roundRect">
              <a:avLst>
                <a:gd name="adj" fmla="val 14077"/>
              </a:avLst>
            </a:prstGeom>
            <a:solidFill>
              <a:srgbClr val="FFFFFF"/>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pic>
          <p:nvPicPr>
            <p:cNvPr id="153" name="Rounded Rectangle" descr="Rounded Rectangle"/>
            <p:cNvPicPr>
              <a:picLocks/>
            </p:cNvPicPr>
            <p:nvPr/>
          </p:nvPicPr>
          <p:blipFill>
            <a:blip r:embed="rId5"/>
            <a:stretch>
              <a:fillRect/>
            </a:stretch>
          </p:blipFill>
          <p:spPr>
            <a:xfrm>
              <a:off x="0" y="0"/>
              <a:ext cx="3152870" cy="1478522"/>
            </a:xfrm>
            <a:prstGeom prst="rect">
              <a:avLst/>
            </a:prstGeom>
            <a:effectLst/>
          </p:spPr>
        </p:pic>
      </p:grpSp>
      <p:pic>
        <p:nvPicPr>
          <p:cNvPr id="156" name="Screenshot 2019-01-15 at 14.53.36.png" descr="Screenshot 2019-01-15 at 14.53.36.png"/>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Lst>
          </a:blip>
          <a:srcRect l="22408" t="11023" r="3571" b="6677"/>
          <a:stretch/>
        </p:blipFill>
        <p:spPr>
          <a:xfrm>
            <a:off x="7906054" y="2764768"/>
            <a:ext cx="1181175" cy="1205648"/>
          </a:xfrm>
          <a:prstGeom prst="rect">
            <a:avLst/>
          </a:prstGeom>
          <a:ln w="12700">
            <a:miter lim="400000"/>
          </a:ln>
        </p:spPr>
      </p:pic>
      <p:pic>
        <p:nvPicPr>
          <p:cNvPr id="157" name="Screenshot 2019-01-15 at 14.54.55.png" descr="Screenshot 2019-01-15 at 14.54.55.png"/>
          <p:cNvPicPr>
            <a:picLocks/>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contrast="-8000"/>
                    </a14:imgEffect>
                  </a14:imgLayer>
                </a14:imgProps>
              </a:ext>
            </a:extLst>
          </a:blip>
          <a:stretch>
            <a:fillRect/>
          </a:stretch>
        </p:blipFill>
        <p:spPr>
          <a:xfrm>
            <a:off x="3214201" y="4892165"/>
            <a:ext cx="2991470" cy="1391423"/>
          </a:xfrm>
          <a:prstGeom prst="rect">
            <a:avLst/>
          </a:prstGeom>
        </p:spPr>
      </p:pic>
      <p:sp>
        <p:nvSpPr>
          <p:cNvPr id="158" name="Line"/>
          <p:cNvSpPr/>
          <p:nvPr/>
        </p:nvSpPr>
        <p:spPr>
          <a:xfrm flipV="1">
            <a:off x="8503410" y="4620676"/>
            <a:ext cx="1" cy="230855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59" name="Line"/>
          <p:cNvSpPr/>
          <p:nvPr/>
        </p:nvSpPr>
        <p:spPr>
          <a:xfrm>
            <a:off x="7354863" y="5774951"/>
            <a:ext cx="3313346" cy="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60" name="Line"/>
          <p:cNvSpPr/>
          <p:nvPr/>
        </p:nvSpPr>
        <p:spPr>
          <a:xfrm flipH="1" flipV="1">
            <a:off x="6669808" y="5774951"/>
            <a:ext cx="3729902" cy="1"/>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72" name="Connection Line"/>
          <p:cNvSpPr/>
          <p:nvPr/>
        </p:nvSpPr>
        <p:spPr>
          <a:xfrm>
            <a:off x="4804321" y="6496072"/>
            <a:ext cx="2061830" cy="14773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80" y="21343"/>
                  <a:pt x="2580" y="14143"/>
                  <a:pt x="0" y="0"/>
                </a:cubicBezTo>
              </a:path>
            </a:pathLst>
          </a:custGeom>
          <a:ln w="57150">
            <a:solidFill>
              <a:srgbClr val="000000"/>
            </a:solidFill>
            <a:miter lim="400000"/>
          </a:ln>
        </p:spPr>
        <p:txBody>
          <a:bodyPr/>
          <a:lstStyle/>
          <a:p>
            <a:endParaRPr/>
          </a:p>
        </p:txBody>
      </p:sp>
      <p:sp>
        <p:nvSpPr>
          <p:cNvPr id="173" name="Connection Line"/>
          <p:cNvSpPr/>
          <p:nvPr/>
        </p:nvSpPr>
        <p:spPr>
          <a:xfrm>
            <a:off x="4699852" y="3272286"/>
            <a:ext cx="2087383" cy="15045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80" y="7826"/>
                  <a:pt x="11080" y="626"/>
                  <a:pt x="21600" y="0"/>
                </a:cubicBezTo>
              </a:path>
            </a:pathLst>
          </a:custGeom>
          <a:ln w="57150">
            <a:solidFill>
              <a:srgbClr val="000000"/>
            </a:solidFill>
            <a:miter lim="400000"/>
          </a:ln>
        </p:spPr>
        <p:txBody>
          <a:bodyPr/>
          <a:lstStyle/>
          <a:p>
            <a:endParaRPr/>
          </a:p>
        </p:txBody>
      </p:sp>
      <p:sp>
        <p:nvSpPr>
          <p:cNvPr id="174" name="Connection Line"/>
          <p:cNvSpPr/>
          <p:nvPr/>
        </p:nvSpPr>
        <p:spPr>
          <a:xfrm>
            <a:off x="10111040" y="6441202"/>
            <a:ext cx="2302345" cy="1543810"/>
          </a:xfrm>
          <a:custGeom>
            <a:avLst/>
            <a:gdLst/>
            <a:ahLst/>
            <a:cxnLst>
              <a:cxn ang="0">
                <a:pos x="wd2" y="hd2"/>
              </a:cxn>
              <a:cxn ang="5400000">
                <a:pos x="wd2" y="hd2"/>
              </a:cxn>
              <a:cxn ang="10800000">
                <a:pos x="wd2" y="hd2"/>
              </a:cxn>
              <a:cxn ang="16200000">
                <a:pos x="wd2" y="hd2"/>
              </a:cxn>
            </a:cxnLst>
            <a:rect l="0" t="0" r="r" b="b"/>
            <a:pathLst>
              <a:path w="21600" h="20518" extrusionOk="0">
                <a:moveTo>
                  <a:pt x="0" y="20378"/>
                </a:moveTo>
                <a:cubicBezTo>
                  <a:pt x="13619" y="21600"/>
                  <a:pt x="20819" y="14807"/>
                  <a:pt x="21600" y="0"/>
                </a:cubicBezTo>
              </a:path>
            </a:pathLst>
          </a:custGeom>
          <a:ln w="57150">
            <a:solidFill>
              <a:srgbClr val="000000"/>
            </a:solidFill>
            <a:miter lim="400000"/>
          </a:ln>
        </p:spPr>
        <p:txBody>
          <a:bodyPr/>
          <a:lstStyle/>
          <a:p>
            <a:endParaRPr/>
          </a:p>
        </p:txBody>
      </p:sp>
      <p:sp>
        <p:nvSpPr>
          <p:cNvPr id="175" name="Connection Line"/>
          <p:cNvSpPr/>
          <p:nvPr/>
        </p:nvSpPr>
        <p:spPr>
          <a:xfrm>
            <a:off x="10219649" y="3371882"/>
            <a:ext cx="2320138" cy="1303966"/>
          </a:xfrm>
          <a:custGeom>
            <a:avLst/>
            <a:gdLst/>
            <a:ahLst/>
            <a:cxnLst>
              <a:cxn ang="0">
                <a:pos x="wd2" y="hd2"/>
              </a:cxn>
              <a:cxn ang="5400000">
                <a:pos x="wd2" y="hd2"/>
              </a:cxn>
              <a:cxn ang="10800000">
                <a:pos x="wd2" y="hd2"/>
              </a:cxn>
              <a:cxn ang="16200000">
                <a:pos x="wd2" y="hd2"/>
              </a:cxn>
            </a:cxnLst>
            <a:rect l="0" t="0" r="r" b="b"/>
            <a:pathLst>
              <a:path w="21600" h="20854" extrusionOk="0">
                <a:moveTo>
                  <a:pt x="0" y="64"/>
                </a:moveTo>
                <a:cubicBezTo>
                  <a:pt x="9807" y="-746"/>
                  <a:pt x="17007" y="6184"/>
                  <a:pt x="21600" y="20854"/>
                </a:cubicBezTo>
              </a:path>
            </a:pathLst>
          </a:custGeom>
          <a:ln w="57150">
            <a:solidFill>
              <a:srgbClr val="000000"/>
            </a:solidFill>
            <a:miter lim="400000"/>
          </a:ln>
        </p:spPr>
        <p:txBody>
          <a:bodyPr/>
          <a:lstStyle/>
          <a:p>
            <a:endParaRPr/>
          </a:p>
        </p:txBody>
      </p:sp>
      <p:sp>
        <p:nvSpPr>
          <p:cNvPr id="165" name="Line"/>
          <p:cNvSpPr/>
          <p:nvPr/>
        </p:nvSpPr>
        <p:spPr>
          <a:xfrm flipH="1" flipV="1">
            <a:off x="4767570" y="6436203"/>
            <a:ext cx="98426" cy="27042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166" name="Line"/>
          <p:cNvSpPr/>
          <p:nvPr/>
        </p:nvSpPr>
        <p:spPr>
          <a:xfrm flipV="1">
            <a:off x="6710828" y="3265262"/>
            <a:ext cx="229337" cy="1202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p>
        </p:txBody>
      </p:sp>
      <p:sp>
        <p:nvSpPr>
          <p:cNvPr id="167" name="Line"/>
          <p:cNvSpPr/>
          <p:nvPr/>
        </p:nvSpPr>
        <p:spPr>
          <a:xfrm flipV="1">
            <a:off x="12387497" y="6380975"/>
            <a:ext cx="35072" cy="285629"/>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grpSp>
        <p:nvGrpSpPr>
          <p:cNvPr id="170" name="Rounded Rectangle"/>
          <p:cNvGrpSpPr/>
          <p:nvPr/>
        </p:nvGrpSpPr>
        <p:grpSpPr>
          <a:xfrm>
            <a:off x="6958325" y="6983333"/>
            <a:ext cx="3152870" cy="1478522"/>
            <a:chOff x="0" y="0"/>
            <a:chExt cx="3152869" cy="1478521"/>
          </a:xfrm>
        </p:grpSpPr>
        <p:sp>
          <p:nvSpPr>
            <p:cNvPr id="169" name="Rounded Rectangle"/>
            <p:cNvSpPr/>
            <p:nvPr/>
          </p:nvSpPr>
          <p:spPr>
            <a:xfrm>
              <a:off x="38100" y="38100"/>
              <a:ext cx="3076670" cy="1402322"/>
            </a:xfrm>
            <a:prstGeom prst="roundRect">
              <a:avLst>
                <a:gd name="adj" fmla="val 14077"/>
              </a:avLst>
            </a:prstGeom>
            <a:solidFill>
              <a:srgbClr val="FFFFFF"/>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pic>
          <p:nvPicPr>
            <p:cNvPr id="168" name="Rounded Rectangle" descr="Rounded Rectangle"/>
            <p:cNvPicPr>
              <a:picLocks/>
            </p:cNvPicPr>
            <p:nvPr/>
          </p:nvPicPr>
          <p:blipFill>
            <a:blip r:embed="rId5"/>
            <a:stretch>
              <a:fillRect/>
            </a:stretch>
          </p:blipFill>
          <p:spPr>
            <a:xfrm>
              <a:off x="0" y="0"/>
              <a:ext cx="3152870" cy="1478522"/>
            </a:xfrm>
            <a:prstGeom prst="rect">
              <a:avLst/>
            </a:prstGeom>
            <a:effectLst/>
          </p:spPr>
        </p:pic>
      </p:grpSp>
      <p:pic>
        <p:nvPicPr>
          <p:cNvPr id="171" name="Scan_grace.jansen1-ibm.com_1-16-2019_11-44-11.pdf" descr="Scan_grace.jansen1-ibm.com_1-16-2019_11-44-11.pdf"/>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Effect>
                      <a14:brightnessContrast contrast="-40000"/>
                    </a14:imgEffect>
                  </a14:imgLayer>
                </a14:imgProps>
              </a:ext>
            </a:extLst>
          </a:blip>
          <a:srcRect l="11646" t="21919" r="45300" b="30083"/>
          <a:stretch>
            <a:fillRect/>
          </a:stretch>
        </p:blipFill>
        <p:spPr>
          <a:xfrm rot="16200000">
            <a:off x="7866068" y="6741481"/>
            <a:ext cx="1244562" cy="1962264"/>
          </a:xfrm>
          <a:prstGeom prst="rect">
            <a:avLst/>
          </a:prstGeom>
          <a:ln w="12700">
            <a:miter lim="400000"/>
          </a:ln>
        </p:spPr>
      </p:pic>
      <p:sp>
        <p:nvSpPr>
          <p:cNvPr id="32" name="Line">
            <a:extLst>
              <a:ext uri="{FF2B5EF4-FFF2-40B4-BE49-F238E27FC236}">
                <a16:creationId xmlns:a16="http://schemas.microsoft.com/office/drawing/2014/main" id="{53D34399-9BBE-414F-9A7B-4E996E04C78F}"/>
              </a:ext>
            </a:extLst>
          </p:cNvPr>
          <p:cNvSpPr/>
          <p:nvPr/>
        </p:nvSpPr>
        <p:spPr>
          <a:xfrm flipH="1" flipV="1">
            <a:off x="10073097" y="3371882"/>
            <a:ext cx="146552" cy="0"/>
          </a:xfrm>
          <a:prstGeom prst="line">
            <a:avLst/>
          </a:prstGeom>
          <a:ln w="5715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p>
        </p:txBody>
      </p:sp>
      <p:sp>
        <p:nvSpPr>
          <p:cNvPr id="33" name="TextBox 32">
            <a:extLst>
              <a:ext uri="{FF2B5EF4-FFF2-40B4-BE49-F238E27FC236}">
                <a16:creationId xmlns:a16="http://schemas.microsoft.com/office/drawing/2014/main" id="{DA65EFC7-8542-CB48-BB39-E773EFF3ADE9}"/>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6"/>
                                        </p:tgtEl>
                                      </p:cBhvr>
                                    </p:animEffect>
                                    <p:set>
                                      <p:cBhvr>
                                        <p:cTn id="7" dur="1" fill="hold">
                                          <p:stCondLst>
                                            <p:cond delay="499"/>
                                          </p:stCondLst>
                                        </p:cTn>
                                        <p:tgtEl>
                                          <p:spTgt spid="15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5"/>
                                        </p:tgtEl>
                                      </p:cBhvr>
                                    </p:animEffect>
                                    <p:set>
                                      <p:cBhvr>
                                        <p:cTn id="11" dur="1" fill="hold">
                                          <p:stCondLst>
                                            <p:cond delay="499"/>
                                          </p:stCondLst>
                                        </p:cTn>
                                        <p:tgtEl>
                                          <p:spTgt spid="15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57"/>
                                        </p:tgtEl>
                                      </p:cBhvr>
                                    </p:animEffect>
                                    <p:set>
                                      <p:cBhvr>
                                        <p:cTn id="16" dur="1" fill="hold">
                                          <p:stCondLst>
                                            <p:cond delay="499"/>
                                          </p:stCondLst>
                                        </p:cTn>
                                        <p:tgtEl>
                                          <p:spTgt spid="15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9"/>
                                        </p:tgtEl>
                                      </p:cBhvr>
                                    </p:animEffect>
                                    <p:set>
                                      <p:cBhvr>
                                        <p:cTn id="21" dur="1" fill="hold">
                                          <p:stCondLst>
                                            <p:cond delay="499"/>
                                          </p:stCondLst>
                                        </p:cTn>
                                        <p:tgtEl>
                                          <p:spTgt spid="14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170"/>
                                        </p:tgtEl>
                                      </p:cBhvr>
                                    </p:animEffect>
                                    <p:set>
                                      <p:cBhvr>
                                        <p:cTn id="30" dur="1" fill="hold">
                                          <p:stCondLst>
                                            <p:cond delay="499"/>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active Architecture, the future of application architecture?"/>
          <p:cNvSpPr txBox="1">
            <a:spLocks noGrp="1"/>
          </p:cNvSpPr>
          <p:nvPr>
            <p:ph type="title"/>
          </p:nvPr>
        </p:nvSpPr>
        <p:spPr>
          <a:xfrm>
            <a:off x="3234531" y="3251200"/>
            <a:ext cx="11099800" cy="2159000"/>
          </a:xfrm>
          <a:prstGeom prst="rect">
            <a:avLst/>
          </a:prstGeom>
        </p:spPr>
        <p:txBody>
          <a:bodyPr/>
          <a:lstStyle>
            <a:lvl1pPr defTabSz="420624">
              <a:defRPr sz="5760"/>
            </a:lvl1pPr>
          </a:lstStyle>
          <a:p>
            <a:r>
              <a:t>Reactive Architecture, the future of application architecture?</a:t>
            </a:r>
          </a:p>
        </p:txBody>
      </p:sp>
      <p:pic>
        <p:nvPicPr>
          <p:cNvPr id="178" name="Scan_grace.jansen1-ibm.com_1-16-2019_11-44-11-1.pdf" descr="Scan_grace.jansen1-ibm.com_1-16-2019_11-44-11-1.pdf"/>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l="18285" t="36837" r="57137" b="46794"/>
          <a:stretch>
            <a:fillRect/>
          </a:stretch>
        </p:blipFill>
        <p:spPr>
          <a:xfrm rot="15061481">
            <a:off x="14148909" y="5567543"/>
            <a:ext cx="3816304" cy="3594425"/>
          </a:xfrm>
          <a:prstGeom prst="rect">
            <a:avLst/>
          </a:prstGeom>
          <a:ln w="12700">
            <a:miter lim="400000"/>
          </a:ln>
        </p:spPr>
      </p:pic>
      <p:pic>
        <p:nvPicPr>
          <p:cNvPr id="179" name="Scan_grace.jansen1-ibm.com_1-16-2019_11-44-11(1).pdf" descr="Scan_grace.jansen1-ibm.com_1-16-2019_11-44-11(1).pdf"/>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100000"/>
                    </a14:imgEffect>
                  </a14:imgLayer>
                </a14:imgProps>
              </a:ext>
            </a:extLst>
          </a:blip>
          <a:srcRect l="2623" t="2084" r="61961" b="57877"/>
          <a:stretch>
            <a:fillRect/>
          </a:stretch>
        </p:blipFill>
        <p:spPr>
          <a:xfrm rot="5400000">
            <a:off x="1478017" y="-378483"/>
            <a:ext cx="2159000" cy="3452108"/>
          </a:xfrm>
          <a:prstGeom prst="rect">
            <a:avLst/>
          </a:prstGeom>
          <a:ln w="12700">
            <a:miter lim="400000"/>
          </a:ln>
        </p:spPr>
      </p:pic>
      <p:sp>
        <p:nvSpPr>
          <p:cNvPr id="7" name="TextBox 6">
            <a:extLst>
              <a:ext uri="{FF2B5EF4-FFF2-40B4-BE49-F238E27FC236}">
                <a16:creationId xmlns:a16="http://schemas.microsoft.com/office/drawing/2014/main" id="{1BD67A3E-F64B-7744-A80C-314B54F95AFE}"/>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3B50-5B94-4946-89DD-D0FAC0668FA1}"/>
              </a:ext>
            </a:extLst>
          </p:cNvPr>
          <p:cNvSpPr>
            <a:spLocks noGrp="1"/>
          </p:cNvSpPr>
          <p:nvPr>
            <p:ph type="title"/>
          </p:nvPr>
        </p:nvSpPr>
        <p:spPr/>
        <p:txBody>
          <a:bodyPr>
            <a:normAutofit fontScale="90000"/>
          </a:bodyPr>
          <a:lstStyle/>
          <a:p>
            <a:r>
              <a:rPr lang="en-US" dirty="0"/>
              <a:t>Reactive programming vs Reactive systems</a:t>
            </a:r>
          </a:p>
        </p:txBody>
      </p:sp>
      <p:pic>
        <p:nvPicPr>
          <p:cNvPr id="5" name="Picture 4">
            <a:extLst>
              <a:ext uri="{FF2B5EF4-FFF2-40B4-BE49-F238E27FC236}">
                <a16:creationId xmlns:a16="http://schemas.microsoft.com/office/drawing/2014/main" id="{E08DEF57-A593-8A48-B158-0CA9C820838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433" t="3158" r="8332" b="7391"/>
          <a:stretch/>
        </p:blipFill>
        <p:spPr>
          <a:xfrm rot="5400000">
            <a:off x="1517566" y="1756903"/>
            <a:ext cx="3957147" cy="5808787"/>
          </a:xfrm>
          <a:prstGeom prst="rect">
            <a:avLst/>
          </a:prstGeom>
        </p:spPr>
      </p:pic>
      <p:grpSp>
        <p:nvGrpSpPr>
          <p:cNvPr id="9" name="Group 8">
            <a:extLst>
              <a:ext uri="{FF2B5EF4-FFF2-40B4-BE49-F238E27FC236}">
                <a16:creationId xmlns:a16="http://schemas.microsoft.com/office/drawing/2014/main" id="{2ECBBF1F-C9B0-A24E-81DE-1754E56C814D}"/>
              </a:ext>
            </a:extLst>
          </p:cNvPr>
          <p:cNvGrpSpPr/>
          <p:nvPr/>
        </p:nvGrpSpPr>
        <p:grpSpPr>
          <a:xfrm>
            <a:off x="11811720" y="3471712"/>
            <a:ext cx="4699304" cy="4347434"/>
            <a:chOff x="8670132" y="3524365"/>
            <a:chExt cx="4699304" cy="4347434"/>
          </a:xfrm>
        </p:grpSpPr>
        <p:pic>
          <p:nvPicPr>
            <p:cNvPr id="7" name="Picture 6">
              <a:extLst>
                <a:ext uri="{FF2B5EF4-FFF2-40B4-BE49-F238E27FC236}">
                  <a16:creationId xmlns:a16="http://schemas.microsoft.com/office/drawing/2014/main" id="{50298938-52FD-A34D-8D85-35DF21DF8AE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1545" t="43511" r="33657" b="11245"/>
            <a:stretch/>
          </p:blipFill>
          <p:spPr>
            <a:xfrm rot="5400000">
              <a:off x="8988182" y="3776876"/>
              <a:ext cx="3776873" cy="4412974"/>
            </a:xfrm>
            <a:prstGeom prst="rect">
              <a:avLst/>
            </a:prstGeom>
          </p:spPr>
        </p:pic>
        <p:sp>
          <p:nvSpPr>
            <p:cNvPr id="8" name="Rectangle 7">
              <a:extLst>
                <a:ext uri="{FF2B5EF4-FFF2-40B4-BE49-F238E27FC236}">
                  <a16:creationId xmlns:a16="http://schemas.microsoft.com/office/drawing/2014/main" id="{80F66CB4-1AAB-CC42-9A32-9E96C9E16FC1}"/>
                </a:ext>
              </a:extLst>
            </p:cNvPr>
            <p:cNvSpPr/>
            <p:nvPr/>
          </p:nvSpPr>
          <p:spPr>
            <a:xfrm rot="1775779">
              <a:off x="11397207" y="3524365"/>
              <a:ext cx="1972229" cy="128045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pic>
        <p:nvPicPr>
          <p:cNvPr id="11" name="Picture 10">
            <a:extLst>
              <a:ext uri="{FF2B5EF4-FFF2-40B4-BE49-F238E27FC236}">
                <a16:creationId xmlns:a16="http://schemas.microsoft.com/office/drawing/2014/main" id="{BFA73A64-CACD-F747-B10B-614CB069B22D}"/>
              </a:ext>
            </a:extLst>
          </p:cNvPr>
          <p:cNvPicPr>
            <a:picLocks noChangeAspect="1"/>
          </p:cNvPicPr>
          <p:nvPr/>
        </p:nvPicPr>
        <p:blipFill rotWithShape="1">
          <a:blip r:embed="rId7">
            <a:extLst>
              <a:ext uri="{28A0092B-C50C-407E-A947-70E740481C1C}">
                <a14:useLocalDpi xmlns:a14="http://schemas.microsoft.com/office/drawing/2010/main" val="0"/>
              </a:ext>
            </a:extLst>
          </a:blip>
          <a:srcRect l="18276" t="20279" r="26927" b="16542"/>
          <a:stretch/>
        </p:blipFill>
        <p:spPr>
          <a:xfrm rot="5400000">
            <a:off x="4630668" y="5757490"/>
            <a:ext cx="2844006" cy="4640215"/>
          </a:xfrm>
          <a:prstGeom prst="rect">
            <a:avLst/>
          </a:prstGeom>
        </p:spPr>
      </p:pic>
      <p:sp>
        <p:nvSpPr>
          <p:cNvPr id="10" name="Title 1">
            <a:extLst>
              <a:ext uri="{FF2B5EF4-FFF2-40B4-BE49-F238E27FC236}">
                <a16:creationId xmlns:a16="http://schemas.microsoft.com/office/drawing/2014/main" id="{3FB80789-189B-7148-AC31-526CBCBDB340}"/>
              </a:ext>
            </a:extLst>
          </p:cNvPr>
          <p:cNvSpPr txBox="1">
            <a:spLocks/>
          </p:cNvSpPr>
          <p:nvPr/>
        </p:nvSpPr>
        <p:spPr>
          <a:xfrm>
            <a:off x="7725577" y="4496594"/>
            <a:ext cx="2513457"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7500"/>
          </a:bodyPr>
          <a:lstStyle>
            <a:lvl1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29"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dirty="0"/>
              <a:t>VS</a:t>
            </a:r>
          </a:p>
        </p:txBody>
      </p:sp>
      <p:sp>
        <p:nvSpPr>
          <p:cNvPr id="12" name="TextBox 11">
            <a:extLst>
              <a:ext uri="{FF2B5EF4-FFF2-40B4-BE49-F238E27FC236}">
                <a16:creationId xmlns:a16="http://schemas.microsoft.com/office/drawing/2014/main" id="{0CE38699-DE09-4148-ACB7-04DFFA5DD4B3}"/>
              </a:ext>
            </a:extLst>
          </p:cNvPr>
          <p:cNvSpPr txBox="1"/>
          <p:nvPr/>
        </p:nvSpPr>
        <p:spPr>
          <a:xfrm>
            <a:off x="-157970" y="9325962"/>
            <a:ext cx="25225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a:r>
              <a:rPr lang="en-US" sz="2000" b="0" dirty="0">
                <a:solidFill>
                  <a:schemeClr val="tx2">
                    <a:lumMod val="60000"/>
                    <a:lumOff val="40000"/>
                  </a:schemeClr>
                </a:solidFill>
              </a:rPr>
              <a:t>@gracejansen27</a:t>
            </a:r>
          </a:p>
        </p:txBody>
      </p:sp>
    </p:spTree>
    <p:extLst>
      <p:ext uri="{BB962C8B-B14F-4D97-AF65-F5344CB8AC3E}">
        <p14:creationId xmlns:p14="http://schemas.microsoft.com/office/powerpoint/2010/main" val="41234182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6000</TotalTime>
  <Words>2288</Words>
  <Application>Microsoft Macintosh PowerPoint</Application>
  <PresentationFormat>Custom</PresentationFormat>
  <Paragraphs>277</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Helvetica Light</vt:lpstr>
      <vt:lpstr>Helvetica Neue</vt:lpstr>
      <vt:lpstr>Helvetica Neue Light</vt:lpstr>
      <vt:lpstr>Helvetica Neue Medium</vt:lpstr>
      <vt:lpstr>Helvetica Neue Thin</vt:lpstr>
      <vt:lpstr>White</vt:lpstr>
      <vt:lpstr>Reacting to the future of application architecture</vt:lpstr>
      <vt:lpstr>Evolution of software</vt:lpstr>
      <vt:lpstr>Bees and Software Link</vt:lpstr>
      <vt:lpstr>Food Foraging</vt:lpstr>
      <vt:lpstr>Long Live the Queen</vt:lpstr>
      <vt:lpstr>Bees at War</vt:lpstr>
      <vt:lpstr>Reactive Manifesto</vt:lpstr>
      <vt:lpstr>Reactive Architecture, the future of application architecture?</vt:lpstr>
      <vt:lpstr>Reactive programming vs Reactive systems</vt:lpstr>
      <vt:lpstr>So, how can we enable these reactive bee-haviours?</vt:lpstr>
      <vt:lpstr>Domain Driven Design (DDD)</vt:lpstr>
      <vt:lpstr>Asynchronous Communication</vt:lpstr>
      <vt:lpstr>Event-Sourcing/CQRS</vt:lpstr>
      <vt:lpstr>High Availability / Eventual Consistency</vt:lpstr>
      <vt:lpstr>Sharding</vt:lpstr>
      <vt:lpstr>Back Pressure</vt:lpstr>
      <vt:lpstr>Bulkheading</vt:lpstr>
      <vt:lpstr>Circuit Breaking</vt:lpstr>
      <vt:lpstr>Reactive Frameworks</vt:lpstr>
      <vt:lpstr>Real World Example -Verizon</vt:lpstr>
      <vt:lpstr>Real World Example</vt:lpstr>
      <vt:lpstr>Why should you care?</vt:lpstr>
      <vt:lpstr>What Can You Do?</vt:lpstr>
      <vt:lpstr>Links to Learn More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Reacting to the future of application architecture</dc:title>
  <dc:creator>GRACE Jansen</dc:creator>
  <cp:lastModifiedBy>Grace Jansen</cp:lastModifiedBy>
  <cp:revision>42</cp:revision>
  <cp:lastPrinted>2019-10-01T13:04:36Z</cp:lastPrinted>
  <dcterms:created xsi:type="dcterms:W3CDTF">2019-03-06T19:25:00Z</dcterms:created>
  <dcterms:modified xsi:type="dcterms:W3CDTF">2019-10-04T15:11:15Z</dcterms:modified>
</cp:coreProperties>
</file>